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3" r:id="rId8"/>
    <p:sldId id="265" r:id="rId9"/>
    <p:sldId id="268" r:id="rId10"/>
    <p:sldId id="269" r:id="rId11"/>
    <p:sldId id="270" r:id="rId12"/>
    <p:sldId id="327" r:id="rId13"/>
    <p:sldId id="294" r:id="rId14"/>
    <p:sldId id="293" r:id="rId15"/>
    <p:sldId id="279" r:id="rId16"/>
    <p:sldId id="280" r:id="rId17"/>
    <p:sldId id="281" r:id="rId18"/>
    <p:sldId id="285" r:id="rId19"/>
    <p:sldId id="282" r:id="rId20"/>
    <p:sldId id="283" r:id="rId21"/>
    <p:sldId id="308" r:id="rId22"/>
    <p:sldId id="316" r:id="rId23"/>
    <p:sldId id="309" r:id="rId24"/>
    <p:sldId id="317" r:id="rId25"/>
    <p:sldId id="304" r:id="rId26"/>
    <p:sldId id="290" r:id="rId27"/>
    <p:sldId id="276" r:id="rId28"/>
    <p:sldId id="310" r:id="rId29"/>
    <p:sldId id="273" r:id="rId30"/>
    <p:sldId id="274" r:id="rId31"/>
    <p:sldId id="277" r:id="rId32"/>
    <p:sldId id="278" r:id="rId33"/>
    <p:sldId id="262" r:id="rId34"/>
    <p:sldId id="296" r:id="rId35"/>
    <p:sldId id="297" r:id="rId36"/>
    <p:sldId id="307" r:id="rId37"/>
    <p:sldId id="315" r:id="rId38"/>
  </p:sldIdLst>
  <p:sldSz cx="9144000" cy="5143500" type="screen16x9"/>
  <p:notesSz cx="6858000" cy="9144000"/>
  <p:embeddedFontLst>
    <p:embeddedFont>
      <p:font typeface="Lato" panose="020F0502020204030203" pitchFamily="34"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7" d="100"/>
          <a:sy n="107" d="100"/>
        </p:scale>
        <p:origin x="893"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999f6fe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999f6fe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20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999f6fe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999f6fe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075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999f6fe5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999f6fe5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8fd54cfe3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8fd54cfe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8fd54cfe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8fd54cfe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8fd54cfe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8fd54cfe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48fd54cfe3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48fd54cfe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48fd54cfe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48fd54cfe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999f6fe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999f6fe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999f6fe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999f6fe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06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999f6fe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999f6fe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23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78275" y="1578400"/>
            <a:ext cx="5898300" cy="7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40"/>
              <a:t>Number Plate Detection</a:t>
            </a:r>
            <a:endParaRPr sz="3640"/>
          </a:p>
        </p:txBody>
      </p:sp>
      <p:sp>
        <p:nvSpPr>
          <p:cNvPr id="135" name="Google Shape;135;p13"/>
          <p:cNvSpPr txBox="1">
            <a:spLocks noGrp="1"/>
          </p:cNvSpPr>
          <p:nvPr>
            <p:ph type="subTitle" idx="1"/>
          </p:nvPr>
        </p:nvSpPr>
        <p:spPr>
          <a:xfrm>
            <a:off x="4622006" y="2846624"/>
            <a:ext cx="3898869" cy="166822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By,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Tarun Ashwini</a:t>
            </a:r>
            <a:endParaRPr dirty="0"/>
          </a:p>
          <a:p>
            <a:pPr marL="0" lvl="0" indent="0" algn="l" rtl="0">
              <a:spcBef>
                <a:spcPts val="0"/>
              </a:spcBef>
              <a:spcAft>
                <a:spcPts val="0"/>
              </a:spcAft>
              <a:buNone/>
            </a:pPr>
            <a:r>
              <a:rPr lang="en-IN" dirty="0"/>
              <a:t>M. A. Muneer</a:t>
            </a:r>
          </a:p>
          <a:p>
            <a:pPr marL="0" lvl="0" indent="0" algn="l" rtl="0">
              <a:spcBef>
                <a:spcPts val="0"/>
              </a:spcBef>
              <a:spcAft>
                <a:spcPts val="0"/>
              </a:spcAft>
              <a:buNone/>
            </a:pPr>
            <a:r>
              <a:rPr lang="en-IN" dirty="0" err="1"/>
              <a:t>Thumar</a:t>
            </a:r>
            <a:r>
              <a:rPr lang="en-IN" dirty="0"/>
              <a:t> </a:t>
            </a:r>
            <a:r>
              <a:rPr lang="en-IN" dirty="0" err="1"/>
              <a:t>Jankiben</a:t>
            </a:r>
            <a:r>
              <a:rPr lang="en-IN" dirty="0"/>
              <a:t> </a:t>
            </a:r>
            <a:r>
              <a:rPr lang="en-IN" dirty="0" err="1"/>
              <a:t>Narshibhai</a:t>
            </a: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Informational Technology</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C9D85DCE-BCF9-AB3E-C393-6A4CCD677499}"/>
              </a:ext>
            </a:extLst>
          </p:cNvPr>
          <p:cNvSpPr txBox="1"/>
          <p:nvPr/>
        </p:nvSpPr>
        <p:spPr>
          <a:xfrm>
            <a:off x="7872413" y="4835723"/>
            <a:ext cx="1381406" cy="307777"/>
          </a:xfrm>
          <a:prstGeom prst="rect">
            <a:avLst/>
          </a:prstGeom>
          <a:noFill/>
        </p:spPr>
        <p:txBody>
          <a:bodyPr wrap="square" rtlCol="0">
            <a:spAutoFit/>
          </a:bodyPr>
          <a:lstStyle/>
          <a:p>
            <a:r>
              <a:rPr lang="en-IN" dirty="0">
                <a:solidFill>
                  <a:schemeClr val="bg2">
                    <a:lumMod val="50000"/>
                  </a:schemeClr>
                </a:solidFill>
              </a:rPr>
              <a:t>IT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u="sng" dirty="0"/>
              <a:t>Functional  Requirements</a:t>
            </a:r>
            <a:endParaRPr u="sng" dirty="0"/>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IN" dirty="0"/>
              <a:t>An Image with proper resolution should be sent as an input the system.</a:t>
            </a:r>
          </a:p>
          <a:p>
            <a:pPr marL="457200" lvl="0" indent="-311150" algn="l" rtl="0">
              <a:lnSpc>
                <a:spcPct val="200000"/>
              </a:lnSpc>
              <a:spcBef>
                <a:spcPts val="0"/>
              </a:spcBef>
              <a:spcAft>
                <a:spcPts val="0"/>
              </a:spcAft>
              <a:buSzPts val="1300"/>
              <a:buChar char="➔"/>
            </a:pPr>
            <a:r>
              <a:rPr lang="en-IN" dirty="0"/>
              <a:t>Model need to be trained on the character detection.</a:t>
            </a:r>
          </a:p>
          <a:p>
            <a:pPr marL="457200" lvl="0" indent="-311150" algn="l" rtl="0">
              <a:lnSpc>
                <a:spcPct val="200000"/>
              </a:lnSpc>
              <a:spcBef>
                <a:spcPts val="0"/>
              </a:spcBef>
              <a:spcAft>
                <a:spcPts val="0"/>
              </a:spcAft>
              <a:buSzPts val="1300"/>
              <a:buChar char="➔"/>
            </a:pPr>
            <a:r>
              <a:rPr lang="en-IN" dirty="0"/>
              <a:t>We need to train an algorithm with different characters of different styles.</a:t>
            </a:r>
          </a:p>
          <a:p>
            <a:pPr marL="457200" lvl="0" indent="-311150" algn="l" rtl="0">
              <a:lnSpc>
                <a:spcPct val="200000"/>
              </a:lnSpc>
              <a:spcBef>
                <a:spcPts val="0"/>
              </a:spcBef>
              <a:spcAft>
                <a:spcPts val="0"/>
              </a:spcAft>
              <a:buSzPts val="1300"/>
              <a:buChar char="➔"/>
            </a:pPr>
            <a:r>
              <a:rPr lang="en-IN" dirty="0"/>
              <a:t>The software should be able to detect the Characters on the Number Plate.</a:t>
            </a:r>
          </a:p>
          <a:p>
            <a:pPr marL="457200" lvl="0" indent="-311150" algn="l" rtl="0">
              <a:lnSpc>
                <a:spcPct val="200000"/>
              </a:lnSpc>
              <a:spcBef>
                <a:spcPts val="0"/>
              </a:spcBef>
              <a:spcAft>
                <a:spcPts val="0"/>
              </a:spcAft>
              <a:buSzPts val="1300"/>
              <a:buChar char="➔"/>
            </a:pPr>
            <a:r>
              <a:rPr lang="en-IN" dirty="0"/>
              <a:t>We need to check the accuracy of the detection.</a:t>
            </a:r>
          </a:p>
        </p:txBody>
      </p:sp>
      <p:sp>
        <p:nvSpPr>
          <p:cNvPr id="198" name="Google Shape;198;p20"/>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extLst>
      <p:ext uri="{BB962C8B-B14F-4D97-AF65-F5344CB8AC3E}">
        <p14:creationId xmlns:p14="http://schemas.microsoft.com/office/powerpoint/2010/main" val="222395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u="sng" dirty="0"/>
              <a:t>Non-Functional requirements</a:t>
            </a:r>
            <a:endParaRPr u="sng" dirty="0"/>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457200" lvl="0" indent="-311150" algn="l" rtl="0">
              <a:lnSpc>
                <a:spcPct val="200000"/>
              </a:lnSpc>
              <a:spcBef>
                <a:spcPts val="0"/>
              </a:spcBef>
              <a:spcAft>
                <a:spcPts val="0"/>
              </a:spcAft>
              <a:buSzPts val="1300"/>
              <a:buChar char="➔"/>
            </a:pPr>
            <a:r>
              <a:rPr lang="en-IN" b="1" dirty="0"/>
              <a:t>Reliability: </a:t>
            </a:r>
            <a:r>
              <a:rPr lang="en-IN" dirty="0"/>
              <a:t>The system is highly reliable.</a:t>
            </a:r>
          </a:p>
          <a:p>
            <a:pPr marL="457200" lvl="0" indent="-311150" algn="l" rtl="0">
              <a:lnSpc>
                <a:spcPct val="200000"/>
              </a:lnSpc>
              <a:spcBef>
                <a:spcPts val="0"/>
              </a:spcBef>
              <a:spcAft>
                <a:spcPts val="0"/>
              </a:spcAft>
              <a:buSzPts val="1300"/>
              <a:buChar char="➔"/>
            </a:pPr>
            <a:r>
              <a:rPr lang="en-IN" b="1" dirty="0"/>
              <a:t>Accessibilty</a:t>
            </a:r>
            <a:r>
              <a:rPr lang="en-IN" dirty="0"/>
              <a:t>: It can be easily accessible, that is click and run.</a:t>
            </a:r>
          </a:p>
          <a:p>
            <a:pPr marL="457200" lvl="0" indent="-311150" algn="l" rtl="0">
              <a:lnSpc>
                <a:spcPct val="200000"/>
              </a:lnSpc>
              <a:spcBef>
                <a:spcPts val="0"/>
              </a:spcBef>
              <a:spcAft>
                <a:spcPts val="0"/>
              </a:spcAft>
              <a:buSzPts val="1300"/>
              <a:buChar char="➔"/>
            </a:pPr>
            <a:r>
              <a:rPr lang="en-IN" b="1" dirty="0"/>
              <a:t>Efficiency</a:t>
            </a:r>
            <a:r>
              <a:rPr lang="en-IN" dirty="0"/>
              <a:t>: Resources consumption for given load is quite low.</a:t>
            </a:r>
          </a:p>
          <a:p>
            <a:pPr marL="457200" lvl="0" indent="-311150" algn="l" rtl="0">
              <a:lnSpc>
                <a:spcPct val="200000"/>
              </a:lnSpc>
              <a:spcBef>
                <a:spcPts val="0"/>
              </a:spcBef>
              <a:spcAft>
                <a:spcPts val="0"/>
              </a:spcAft>
              <a:buSzPts val="1300"/>
              <a:buChar char="➔"/>
            </a:pPr>
            <a:r>
              <a:rPr lang="en-IN" b="1" dirty="0"/>
              <a:t>Fault tolerance: </a:t>
            </a:r>
            <a:r>
              <a:rPr lang="en-IN" dirty="0"/>
              <a:t>Our system is fault tolerant due to insufficient hardware and Training.</a:t>
            </a:r>
          </a:p>
          <a:p>
            <a:pPr marL="457200" lvl="0" indent="-311150" algn="l" rtl="0">
              <a:lnSpc>
                <a:spcPct val="200000"/>
              </a:lnSpc>
              <a:spcBef>
                <a:spcPts val="0"/>
              </a:spcBef>
              <a:spcAft>
                <a:spcPts val="0"/>
              </a:spcAft>
              <a:buSzPts val="1300"/>
              <a:buChar char="➔"/>
            </a:pPr>
            <a:r>
              <a:rPr lang="en-IN" b="1" dirty="0"/>
              <a:t>Robustness: </a:t>
            </a:r>
            <a:r>
              <a:rPr lang="en-IN" dirty="0"/>
              <a:t>Our system is not capable to cope with errors during execution.</a:t>
            </a:r>
          </a:p>
          <a:p>
            <a:pPr marL="457200" lvl="0" indent="-311150" algn="l" rtl="0">
              <a:lnSpc>
                <a:spcPct val="200000"/>
              </a:lnSpc>
              <a:spcBef>
                <a:spcPts val="0"/>
              </a:spcBef>
              <a:spcAft>
                <a:spcPts val="0"/>
              </a:spcAft>
              <a:buSzPts val="1300"/>
              <a:buChar char="➔"/>
            </a:pPr>
            <a:r>
              <a:rPr lang="en-IN" b="1" dirty="0"/>
              <a:t>Scalability: </a:t>
            </a:r>
            <a:r>
              <a:rPr lang="en-IN" dirty="0"/>
              <a:t>Our project is scalable, that is we can add more resources to our project without disturbing the current scenario.</a:t>
            </a:r>
          </a:p>
        </p:txBody>
      </p:sp>
      <p:sp>
        <p:nvSpPr>
          <p:cNvPr id="198" name="Google Shape;198;p20"/>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extLst>
      <p:ext uri="{BB962C8B-B14F-4D97-AF65-F5344CB8AC3E}">
        <p14:creationId xmlns:p14="http://schemas.microsoft.com/office/powerpoint/2010/main" val="1412940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A7E8-F160-37E8-77C0-DFFEFD47F63D}"/>
              </a:ext>
            </a:extLst>
          </p:cNvPr>
          <p:cNvSpPr>
            <a:spLocks noGrp="1"/>
          </p:cNvSpPr>
          <p:nvPr>
            <p:ph type="title"/>
          </p:nvPr>
        </p:nvSpPr>
        <p:spPr>
          <a:xfrm>
            <a:off x="1297500" y="93349"/>
            <a:ext cx="7038900" cy="449213"/>
          </a:xfrm>
        </p:spPr>
        <p:txBody>
          <a:bodyPr>
            <a:noAutofit/>
          </a:bodyPr>
          <a:lstStyle/>
          <a:p>
            <a:pPr algn="ctr"/>
            <a:r>
              <a:rPr lang="en-IN" sz="3200" dirty="0"/>
              <a:t>System</a:t>
            </a:r>
            <a:r>
              <a:rPr lang="en-IN" sz="2800" dirty="0"/>
              <a:t> Architecture</a:t>
            </a:r>
          </a:p>
        </p:txBody>
      </p:sp>
      <p:sp>
        <p:nvSpPr>
          <p:cNvPr id="4" name="TextBox 3">
            <a:extLst>
              <a:ext uri="{FF2B5EF4-FFF2-40B4-BE49-F238E27FC236}">
                <a16:creationId xmlns:a16="http://schemas.microsoft.com/office/drawing/2014/main" id="{F54D0F3D-3404-18BE-487F-6AE83A0024F1}"/>
              </a:ext>
            </a:extLst>
          </p:cNvPr>
          <p:cNvSpPr txBox="1"/>
          <p:nvPr/>
        </p:nvSpPr>
        <p:spPr>
          <a:xfrm>
            <a:off x="7872413" y="4835723"/>
            <a:ext cx="1381406" cy="307777"/>
          </a:xfrm>
          <a:prstGeom prst="rect">
            <a:avLst/>
          </a:prstGeom>
          <a:noFill/>
        </p:spPr>
        <p:txBody>
          <a:bodyPr wrap="square" rtlCol="0">
            <a:spAutoFit/>
          </a:bodyPr>
          <a:lstStyle/>
          <a:p>
            <a:r>
              <a:rPr lang="en-IN" dirty="0">
                <a:solidFill>
                  <a:schemeClr val="bg2">
                    <a:lumMod val="50000"/>
                  </a:schemeClr>
                </a:solidFill>
              </a:rPr>
              <a:t>IT Department</a:t>
            </a:r>
          </a:p>
        </p:txBody>
      </p:sp>
      <p:pic>
        <p:nvPicPr>
          <p:cNvPr id="5" name="Picture 4">
            <a:extLst>
              <a:ext uri="{FF2B5EF4-FFF2-40B4-BE49-F238E27FC236}">
                <a16:creationId xmlns:a16="http://schemas.microsoft.com/office/drawing/2014/main" id="{D1D0C8B9-DE50-5E92-A117-EDFCC7DE11B4}"/>
              </a:ext>
            </a:extLst>
          </p:cNvPr>
          <p:cNvPicPr>
            <a:picLocks noChangeAspect="1"/>
          </p:cNvPicPr>
          <p:nvPr/>
        </p:nvPicPr>
        <p:blipFill>
          <a:blip r:embed="rId2"/>
          <a:stretch>
            <a:fillRect/>
          </a:stretch>
        </p:blipFill>
        <p:spPr>
          <a:xfrm>
            <a:off x="399202" y="1826793"/>
            <a:ext cx="8588484" cy="2347163"/>
          </a:xfrm>
          <a:prstGeom prst="rect">
            <a:avLst/>
          </a:prstGeom>
        </p:spPr>
      </p:pic>
    </p:spTree>
    <p:extLst>
      <p:ext uri="{BB962C8B-B14F-4D97-AF65-F5344CB8AC3E}">
        <p14:creationId xmlns:p14="http://schemas.microsoft.com/office/powerpoint/2010/main" val="326960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0CA-F786-219E-8FDA-DD59FCE17544}"/>
              </a:ext>
            </a:extLst>
          </p:cNvPr>
          <p:cNvSpPr>
            <a:spLocks noGrp="1"/>
          </p:cNvSpPr>
          <p:nvPr>
            <p:ph type="title"/>
          </p:nvPr>
        </p:nvSpPr>
        <p:spPr>
          <a:xfrm>
            <a:off x="0" y="2653075"/>
            <a:ext cx="6555644" cy="1148700"/>
          </a:xfrm>
        </p:spPr>
        <p:txBody>
          <a:bodyPr/>
          <a:lstStyle/>
          <a:p>
            <a:pPr algn="ctr"/>
            <a:r>
              <a:rPr lang="en-IN" dirty="0"/>
              <a:t>UNIFIED MODELING LANGUAGE DIAGRAMS</a:t>
            </a:r>
          </a:p>
        </p:txBody>
      </p:sp>
      <p:sp>
        <p:nvSpPr>
          <p:cNvPr id="3" name="TextBox 2">
            <a:extLst>
              <a:ext uri="{FF2B5EF4-FFF2-40B4-BE49-F238E27FC236}">
                <a16:creationId xmlns:a16="http://schemas.microsoft.com/office/drawing/2014/main" id="{B9B5CE3B-EEC6-D7A0-63E4-13ACB17822CF}"/>
              </a:ext>
            </a:extLst>
          </p:cNvPr>
          <p:cNvSpPr txBox="1"/>
          <p:nvPr/>
        </p:nvSpPr>
        <p:spPr>
          <a:xfrm>
            <a:off x="7872413" y="4835723"/>
            <a:ext cx="1381406" cy="307777"/>
          </a:xfrm>
          <a:prstGeom prst="rect">
            <a:avLst/>
          </a:prstGeom>
          <a:noFill/>
        </p:spPr>
        <p:txBody>
          <a:bodyPr wrap="square" rtlCol="0">
            <a:spAutoFit/>
          </a:bodyPr>
          <a:lstStyle/>
          <a:p>
            <a:r>
              <a:rPr lang="en-IN" dirty="0">
                <a:solidFill>
                  <a:schemeClr val="bg2">
                    <a:lumMod val="50000"/>
                  </a:schemeClr>
                </a:solidFill>
              </a:rPr>
              <a:t>IT Department</a:t>
            </a:r>
          </a:p>
        </p:txBody>
      </p:sp>
    </p:spTree>
    <p:extLst>
      <p:ext uri="{BB962C8B-B14F-4D97-AF65-F5344CB8AC3E}">
        <p14:creationId xmlns:p14="http://schemas.microsoft.com/office/powerpoint/2010/main" val="3728214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205060"/>
            <a:ext cx="7038900" cy="459690"/>
          </a:xfrm>
        </p:spPr>
        <p:txBody>
          <a:bodyPr>
            <a:normAutofit fontScale="90000"/>
          </a:bodyPr>
          <a:lstStyle/>
          <a:p>
            <a:pPr algn="ctr"/>
            <a:r>
              <a:rPr lang="en-IN" dirty="0"/>
              <a:t>USE CASE DIAGRAM</a:t>
            </a:r>
          </a:p>
        </p:txBody>
      </p:sp>
      <p:sp>
        <p:nvSpPr>
          <p:cNvPr id="4" name="TextBox 3">
            <a:extLst>
              <a:ext uri="{FF2B5EF4-FFF2-40B4-BE49-F238E27FC236}">
                <a16:creationId xmlns:a16="http://schemas.microsoft.com/office/drawing/2014/main" id="{F8754B14-21C0-0136-525D-7D8C6D75F096}"/>
              </a:ext>
            </a:extLst>
          </p:cNvPr>
          <p:cNvSpPr txBox="1"/>
          <p:nvPr/>
        </p:nvSpPr>
        <p:spPr>
          <a:xfrm>
            <a:off x="8158163" y="4921935"/>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pic>
        <p:nvPicPr>
          <p:cNvPr id="6" name="Picture 5">
            <a:extLst>
              <a:ext uri="{FF2B5EF4-FFF2-40B4-BE49-F238E27FC236}">
                <a16:creationId xmlns:a16="http://schemas.microsoft.com/office/drawing/2014/main" id="{C8AF4740-F90A-669D-F3CB-77E79381D879}"/>
              </a:ext>
            </a:extLst>
          </p:cNvPr>
          <p:cNvPicPr>
            <a:picLocks noChangeAspect="1"/>
          </p:cNvPicPr>
          <p:nvPr/>
        </p:nvPicPr>
        <p:blipFill>
          <a:blip r:embed="rId2"/>
          <a:stretch>
            <a:fillRect/>
          </a:stretch>
        </p:blipFill>
        <p:spPr>
          <a:xfrm>
            <a:off x="1297500" y="736589"/>
            <a:ext cx="7023605" cy="4201851"/>
          </a:xfrm>
          <a:prstGeom prst="rect">
            <a:avLst/>
          </a:prstGeom>
        </p:spPr>
      </p:pic>
    </p:spTree>
    <p:extLst>
      <p:ext uri="{BB962C8B-B14F-4D97-AF65-F5344CB8AC3E}">
        <p14:creationId xmlns:p14="http://schemas.microsoft.com/office/powerpoint/2010/main" val="43848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0"/>
            <a:ext cx="7038900" cy="459690"/>
          </a:xfrm>
        </p:spPr>
        <p:txBody>
          <a:bodyPr>
            <a:normAutofit fontScale="90000"/>
          </a:bodyPr>
          <a:lstStyle/>
          <a:p>
            <a:pPr algn="ctr"/>
            <a:r>
              <a:rPr lang="en-IN" dirty="0"/>
              <a:t>CLASS DIAGRAM</a:t>
            </a:r>
          </a:p>
        </p:txBody>
      </p:sp>
      <p:sp>
        <p:nvSpPr>
          <p:cNvPr id="3" name="Text Placeholder 2">
            <a:extLst>
              <a:ext uri="{FF2B5EF4-FFF2-40B4-BE49-F238E27FC236}">
                <a16:creationId xmlns:a16="http://schemas.microsoft.com/office/drawing/2014/main" id="{92C15409-BCD0-3EF7-78AD-CC6946D61F7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FDA6F2D-7020-37A4-F1EA-0FE67A935F76}"/>
              </a:ext>
            </a:extLst>
          </p:cNvPr>
          <p:cNvPicPr>
            <a:picLocks noChangeAspect="1"/>
          </p:cNvPicPr>
          <p:nvPr/>
        </p:nvPicPr>
        <p:blipFill>
          <a:blip r:embed="rId2"/>
          <a:stretch>
            <a:fillRect/>
          </a:stretch>
        </p:blipFill>
        <p:spPr>
          <a:xfrm>
            <a:off x="1009321" y="562561"/>
            <a:ext cx="7980199" cy="4357306"/>
          </a:xfrm>
          <a:prstGeom prst="rect">
            <a:avLst/>
          </a:prstGeom>
        </p:spPr>
      </p:pic>
      <p:sp>
        <p:nvSpPr>
          <p:cNvPr id="6" name="TextBox 5">
            <a:extLst>
              <a:ext uri="{FF2B5EF4-FFF2-40B4-BE49-F238E27FC236}">
                <a16:creationId xmlns:a16="http://schemas.microsoft.com/office/drawing/2014/main" id="{BC1092A1-6864-41D6-2999-42FDC8742D74}"/>
              </a:ext>
            </a:extLst>
          </p:cNvPr>
          <p:cNvSpPr txBox="1"/>
          <p:nvPr/>
        </p:nvSpPr>
        <p:spPr>
          <a:xfrm>
            <a:off x="8119690" y="4901294"/>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spTree>
    <p:extLst>
      <p:ext uri="{BB962C8B-B14F-4D97-AF65-F5344CB8AC3E}">
        <p14:creationId xmlns:p14="http://schemas.microsoft.com/office/powerpoint/2010/main" val="1863626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0"/>
            <a:ext cx="7038900" cy="459690"/>
          </a:xfrm>
        </p:spPr>
        <p:txBody>
          <a:bodyPr>
            <a:normAutofit fontScale="90000"/>
          </a:bodyPr>
          <a:lstStyle/>
          <a:p>
            <a:pPr algn="ctr"/>
            <a:r>
              <a:rPr lang="en-IN" dirty="0"/>
              <a:t>SEQUENCE DIAGRAM</a:t>
            </a:r>
          </a:p>
        </p:txBody>
      </p:sp>
      <p:sp>
        <p:nvSpPr>
          <p:cNvPr id="3" name="Text Placeholder 2">
            <a:extLst>
              <a:ext uri="{FF2B5EF4-FFF2-40B4-BE49-F238E27FC236}">
                <a16:creationId xmlns:a16="http://schemas.microsoft.com/office/drawing/2014/main" id="{92C15409-BCD0-3EF7-78AD-CC6946D61F7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C10D260-400C-0C50-1414-4645D74D1C27}"/>
              </a:ext>
            </a:extLst>
          </p:cNvPr>
          <p:cNvPicPr>
            <a:picLocks noChangeAspect="1"/>
          </p:cNvPicPr>
          <p:nvPr/>
        </p:nvPicPr>
        <p:blipFill>
          <a:blip r:embed="rId2"/>
          <a:stretch>
            <a:fillRect/>
          </a:stretch>
        </p:blipFill>
        <p:spPr>
          <a:xfrm>
            <a:off x="372138" y="438435"/>
            <a:ext cx="8700059" cy="4418544"/>
          </a:xfrm>
          <a:prstGeom prst="rect">
            <a:avLst/>
          </a:prstGeom>
        </p:spPr>
      </p:pic>
      <p:sp>
        <p:nvSpPr>
          <p:cNvPr id="7" name="TextBox 6">
            <a:extLst>
              <a:ext uri="{FF2B5EF4-FFF2-40B4-BE49-F238E27FC236}">
                <a16:creationId xmlns:a16="http://schemas.microsoft.com/office/drawing/2014/main" id="{9B2CE5C4-51B7-95F7-F9BC-3C3D3E1632E4}"/>
              </a:ext>
            </a:extLst>
          </p:cNvPr>
          <p:cNvSpPr txBox="1"/>
          <p:nvPr/>
        </p:nvSpPr>
        <p:spPr>
          <a:xfrm>
            <a:off x="8119690" y="4901294"/>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spTree>
    <p:extLst>
      <p:ext uri="{BB962C8B-B14F-4D97-AF65-F5344CB8AC3E}">
        <p14:creationId xmlns:p14="http://schemas.microsoft.com/office/powerpoint/2010/main" val="35464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347684" y="112922"/>
            <a:ext cx="7038900" cy="459690"/>
          </a:xfrm>
        </p:spPr>
        <p:txBody>
          <a:bodyPr>
            <a:normAutofit fontScale="90000"/>
          </a:bodyPr>
          <a:lstStyle/>
          <a:p>
            <a:pPr algn="ctr"/>
            <a:r>
              <a:rPr lang="en-IN" dirty="0"/>
              <a:t>COLLABRATION DIAGRAM</a:t>
            </a:r>
          </a:p>
        </p:txBody>
      </p:sp>
      <p:sp>
        <p:nvSpPr>
          <p:cNvPr id="3" name="Text Placeholder 2">
            <a:extLst>
              <a:ext uri="{FF2B5EF4-FFF2-40B4-BE49-F238E27FC236}">
                <a16:creationId xmlns:a16="http://schemas.microsoft.com/office/drawing/2014/main" id="{92C15409-BCD0-3EF7-78AD-CC6946D61F7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CCACF4A-0902-55FB-8A5A-B91DE9B52891}"/>
              </a:ext>
            </a:extLst>
          </p:cNvPr>
          <p:cNvPicPr>
            <a:picLocks noChangeAspect="1"/>
          </p:cNvPicPr>
          <p:nvPr/>
        </p:nvPicPr>
        <p:blipFill>
          <a:blip r:embed="rId2"/>
          <a:stretch>
            <a:fillRect/>
          </a:stretch>
        </p:blipFill>
        <p:spPr>
          <a:xfrm>
            <a:off x="992576" y="553279"/>
            <a:ext cx="7749115" cy="4365828"/>
          </a:xfrm>
          <a:prstGeom prst="rect">
            <a:avLst/>
          </a:prstGeom>
        </p:spPr>
      </p:pic>
      <p:sp>
        <p:nvSpPr>
          <p:cNvPr id="6" name="TextBox 5">
            <a:extLst>
              <a:ext uri="{FF2B5EF4-FFF2-40B4-BE49-F238E27FC236}">
                <a16:creationId xmlns:a16="http://schemas.microsoft.com/office/drawing/2014/main" id="{181AFD89-9F3E-3E73-3C6B-ADEB8B307750}"/>
              </a:ext>
            </a:extLst>
          </p:cNvPr>
          <p:cNvSpPr txBox="1"/>
          <p:nvPr/>
        </p:nvSpPr>
        <p:spPr>
          <a:xfrm>
            <a:off x="8166762" y="4899773"/>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spTree>
    <p:extLst>
      <p:ext uri="{BB962C8B-B14F-4D97-AF65-F5344CB8AC3E}">
        <p14:creationId xmlns:p14="http://schemas.microsoft.com/office/powerpoint/2010/main" val="414329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205060"/>
            <a:ext cx="7038900" cy="459690"/>
          </a:xfrm>
        </p:spPr>
        <p:txBody>
          <a:bodyPr>
            <a:normAutofit fontScale="90000"/>
          </a:bodyPr>
          <a:lstStyle/>
          <a:p>
            <a:pPr algn="ctr"/>
            <a:r>
              <a:rPr lang="en-IN" dirty="0"/>
              <a:t>DEPLOYMENT DIAGRAM</a:t>
            </a:r>
          </a:p>
        </p:txBody>
      </p:sp>
      <p:pic>
        <p:nvPicPr>
          <p:cNvPr id="6" name="Picture 5">
            <a:extLst>
              <a:ext uri="{FF2B5EF4-FFF2-40B4-BE49-F238E27FC236}">
                <a16:creationId xmlns:a16="http://schemas.microsoft.com/office/drawing/2014/main" id="{67371A86-C172-7159-4D45-8F52E16A6708}"/>
              </a:ext>
            </a:extLst>
          </p:cNvPr>
          <p:cNvPicPr>
            <a:picLocks noChangeAspect="1"/>
          </p:cNvPicPr>
          <p:nvPr/>
        </p:nvPicPr>
        <p:blipFill>
          <a:blip r:embed="rId2"/>
          <a:stretch>
            <a:fillRect/>
          </a:stretch>
        </p:blipFill>
        <p:spPr>
          <a:xfrm>
            <a:off x="1815852" y="819149"/>
            <a:ext cx="6179048" cy="4169297"/>
          </a:xfrm>
          <a:prstGeom prst="rect">
            <a:avLst/>
          </a:prstGeom>
        </p:spPr>
      </p:pic>
      <p:sp>
        <p:nvSpPr>
          <p:cNvPr id="7" name="TextBox 6">
            <a:extLst>
              <a:ext uri="{FF2B5EF4-FFF2-40B4-BE49-F238E27FC236}">
                <a16:creationId xmlns:a16="http://schemas.microsoft.com/office/drawing/2014/main" id="{CF463646-4106-45C3-B991-E83CF65022C9}"/>
              </a:ext>
            </a:extLst>
          </p:cNvPr>
          <p:cNvSpPr txBox="1"/>
          <p:nvPr/>
        </p:nvSpPr>
        <p:spPr>
          <a:xfrm>
            <a:off x="8166762" y="4906917"/>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spTree>
    <p:extLst>
      <p:ext uri="{BB962C8B-B14F-4D97-AF65-F5344CB8AC3E}">
        <p14:creationId xmlns:p14="http://schemas.microsoft.com/office/powerpoint/2010/main" val="292463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93713"/>
            <a:ext cx="7038900" cy="459690"/>
          </a:xfrm>
        </p:spPr>
        <p:txBody>
          <a:bodyPr>
            <a:normAutofit fontScale="90000"/>
          </a:bodyPr>
          <a:lstStyle/>
          <a:p>
            <a:pPr algn="ctr"/>
            <a:r>
              <a:rPr lang="en-IN" dirty="0"/>
              <a:t>ACTIVITY DIAGRAM</a:t>
            </a:r>
          </a:p>
        </p:txBody>
      </p:sp>
      <p:pic>
        <p:nvPicPr>
          <p:cNvPr id="5" name="Picture 4">
            <a:extLst>
              <a:ext uri="{FF2B5EF4-FFF2-40B4-BE49-F238E27FC236}">
                <a16:creationId xmlns:a16="http://schemas.microsoft.com/office/drawing/2014/main" id="{3EA9B2EC-E000-2829-BD8C-5329261C6AD0}"/>
              </a:ext>
            </a:extLst>
          </p:cNvPr>
          <p:cNvPicPr>
            <a:picLocks noChangeAspect="1"/>
          </p:cNvPicPr>
          <p:nvPr/>
        </p:nvPicPr>
        <p:blipFill>
          <a:blip r:embed="rId2"/>
          <a:stretch>
            <a:fillRect/>
          </a:stretch>
        </p:blipFill>
        <p:spPr>
          <a:xfrm>
            <a:off x="3407426" y="553402"/>
            <a:ext cx="2671905" cy="4496385"/>
          </a:xfrm>
          <a:prstGeom prst="rect">
            <a:avLst/>
          </a:prstGeom>
        </p:spPr>
      </p:pic>
      <p:sp>
        <p:nvSpPr>
          <p:cNvPr id="6" name="TextBox 5">
            <a:extLst>
              <a:ext uri="{FF2B5EF4-FFF2-40B4-BE49-F238E27FC236}">
                <a16:creationId xmlns:a16="http://schemas.microsoft.com/office/drawing/2014/main" id="{47536E46-8BFB-3F73-D670-9DE0395F9954}"/>
              </a:ext>
            </a:extLst>
          </p:cNvPr>
          <p:cNvSpPr txBox="1"/>
          <p:nvPr/>
        </p:nvSpPr>
        <p:spPr>
          <a:xfrm>
            <a:off x="8166762" y="4899773"/>
            <a:ext cx="1381406" cy="261610"/>
          </a:xfrm>
          <a:prstGeom prst="rect">
            <a:avLst/>
          </a:prstGeom>
          <a:noFill/>
        </p:spPr>
        <p:txBody>
          <a:bodyPr wrap="square" rtlCol="0">
            <a:spAutoFit/>
          </a:bodyPr>
          <a:lstStyle/>
          <a:p>
            <a:r>
              <a:rPr lang="en-IN" sz="1050" dirty="0">
                <a:solidFill>
                  <a:schemeClr val="bg2">
                    <a:lumMod val="50000"/>
                  </a:schemeClr>
                </a:solidFill>
              </a:rPr>
              <a:t>IT Department</a:t>
            </a:r>
          </a:p>
        </p:txBody>
      </p:sp>
    </p:spTree>
    <p:extLst>
      <p:ext uri="{BB962C8B-B14F-4D97-AF65-F5344CB8AC3E}">
        <p14:creationId xmlns:p14="http://schemas.microsoft.com/office/powerpoint/2010/main" val="140918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242800"/>
            <a:ext cx="7038900" cy="55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ABSTRACT</a:t>
            </a:r>
            <a:endParaRPr u="sng"/>
          </a:p>
        </p:txBody>
      </p:sp>
      <p:sp>
        <p:nvSpPr>
          <p:cNvPr id="141" name="Google Shape;141;p14"/>
          <p:cNvSpPr txBox="1">
            <a:spLocks noGrp="1"/>
          </p:cNvSpPr>
          <p:nvPr>
            <p:ph type="body" idx="1"/>
          </p:nvPr>
        </p:nvSpPr>
        <p:spPr>
          <a:xfrm>
            <a:off x="1297500" y="932825"/>
            <a:ext cx="7038900" cy="1948800"/>
          </a:xfrm>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SzPts val="1300"/>
              <a:buNone/>
            </a:pPr>
            <a:r>
              <a:rPr lang="en" dirty="0"/>
              <a:t>With the popularization of automobile and the progress of computer vision detection technology, intelligent number plate detection technology has gradually become an important part of intelligent traffic management. Number plate detection is used to segment vehicle image and obtain license plate area for follow-up recognition system to screen. </a:t>
            </a:r>
            <a:endParaRPr dirty="0"/>
          </a:p>
          <a:p>
            <a:pPr marL="146050" lvl="0" indent="0" algn="l" rtl="0">
              <a:spcBef>
                <a:spcPts val="0"/>
              </a:spcBef>
              <a:spcAft>
                <a:spcPts val="0"/>
              </a:spcAft>
              <a:buSzPts val="1300"/>
              <a:buNone/>
            </a:pPr>
            <a:r>
              <a:rPr lang="en" dirty="0"/>
              <a:t>It is widely used in intelligent traffic management, vehicle video monitoring and other fields.</a:t>
            </a:r>
            <a:endParaRPr dirty="0"/>
          </a:p>
        </p:txBody>
      </p:sp>
      <p:pic>
        <p:nvPicPr>
          <p:cNvPr id="142" name="Google Shape;142;p14"/>
          <p:cNvPicPr preferRelativeResize="0"/>
          <p:nvPr/>
        </p:nvPicPr>
        <p:blipFill>
          <a:blip r:embed="rId3">
            <a:alphaModFix/>
          </a:blip>
          <a:stretch>
            <a:fillRect/>
          </a:stretch>
        </p:blipFill>
        <p:spPr>
          <a:xfrm>
            <a:off x="2602381" y="2399325"/>
            <a:ext cx="4300526" cy="2343975"/>
          </a:xfrm>
          <a:prstGeom prst="rect">
            <a:avLst/>
          </a:prstGeom>
          <a:noFill/>
          <a:ln>
            <a:noFill/>
          </a:ln>
        </p:spPr>
      </p:pic>
      <p:sp>
        <p:nvSpPr>
          <p:cNvPr id="143" name="Google Shape;143;p14"/>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4C40-9853-46F4-CF3A-DE7765062E8E}"/>
              </a:ext>
            </a:extLst>
          </p:cNvPr>
          <p:cNvSpPr>
            <a:spLocks noGrp="1"/>
          </p:cNvSpPr>
          <p:nvPr>
            <p:ph type="title"/>
          </p:nvPr>
        </p:nvSpPr>
        <p:spPr>
          <a:xfrm>
            <a:off x="1297500" y="115144"/>
            <a:ext cx="7038900" cy="459690"/>
          </a:xfrm>
        </p:spPr>
        <p:txBody>
          <a:bodyPr>
            <a:normAutofit fontScale="90000"/>
          </a:bodyPr>
          <a:lstStyle/>
          <a:p>
            <a:pPr algn="ctr"/>
            <a:r>
              <a:rPr lang="en-IN" dirty="0"/>
              <a:t>STATE CHART DIAGRAM</a:t>
            </a:r>
          </a:p>
        </p:txBody>
      </p:sp>
      <p:pic>
        <p:nvPicPr>
          <p:cNvPr id="5" name="Picture 4">
            <a:extLst>
              <a:ext uri="{FF2B5EF4-FFF2-40B4-BE49-F238E27FC236}">
                <a16:creationId xmlns:a16="http://schemas.microsoft.com/office/drawing/2014/main" id="{EA23C0BD-58E2-90BE-E88B-167C31D69595}"/>
              </a:ext>
            </a:extLst>
          </p:cNvPr>
          <p:cNvPicPr>
            <a:picLocks noChangeAspect="1"/>
          </p:cNvPicPr>
          <p:nvPr/>
        </p:nvPicPr>
        <p:blipFill>
          <a:blip r:embed="rId2"/>
          <a:stretch>
            <a:fillRect/>
          </a:stretch>
        </p:blipFill>
        <p:spPr>
          <a:xfrm>
            <a:off x="3150395" y="574833"/>
            <a:ext cx="2721768" cy="4502681"/>
          </a:xfrm>
          <a:prstGeom prst="rect">
            <a:avLst/>
          </a:prstGeom>
        </p:spPr>
      </p:pic>
      <p:sp>
        <p:nvSpPr>
          <p:cNvPr id="4" name="TextBox 3">
            <a:extLst>
              <a:ext uri="{FF2B5EF4-FFF2-40B4-BE49-F238E27FC236}">
                <a16:creationId xmlns:a16="http://schemas.microsoft.com/office/drawing/2014/main" id="{339C4467-F389-3085-3DAA-607FE212952C}"/>
              </a:ext>
            </a:extLst>
          </p:cNvPr>
          <p:cNvSpPr txBox="1"/>
          <p:nvPr/>
        </p:nvSpPr>
        <p:spPr>
          <a:xfrm>
            <a:off x="7872413" y="4835723"/>
            <a:ext cx="1381406" cy="307777"/>
          </a:xfrm>
          <a:prstGeom prst="rect">
            <a:avLst/>
          </a:prstGeom>
          <a:noFill/>
        </p:spPr>
        <p:txBody>
          <a:bodyPr wrap="square" rtlCol="0">
            <a:spAutoFit/>
          </a:bodyPr>
          <a:lstStyle/>
          <a:p>
            <a:r>
              <a:rPr lang="en-IN" dirty="0">
                <a:solidFill>
                  <a:schemeClr val="bg2">
                    <a:lumMod val="50000"/>
                  </a:schemeClr>
                </a:solidFill>
              </a:rPr>
              <a:t>IT </a:t>
            </a:r>
            <a:r>
              <a:rPr lang="en-IN" sz="1050" dirty="0">
                <a:solidFill>
                  <a:schemeClr val="bg2">
                    <a:lumMod val="50000"/>
                  </a:schemeClr>
                </a:solidFill>
              </a:rPr>
              <a:t>Department</a:t>
            </a:r>
          </a:p>
        </p:txBody>
      </p:sp>
    </p:spTree>
    <p:extLst>
      <p:ext uri="{BB962C8B-B14F-4D97-AF65-F5344CB8AC3E}">
        <p14:creationId xmlns:p14="http://schemas.microsoft.com/office/powerpoint/2010/main" val="2439192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09B8-4998-10EE-AA48-242B25DE40A5}"/>
              </a:ext>
            </a:extLst>
          </p:cNvPr>
          <p:cNvSpPr>
            <a:spLocks noGrp="1"/>
          </p:cNvSpPr>
          <p:nvPr>
            <p:ph type="ctrTitle"/>
          </p:nvPr>
        </p:nvSpPr>
        <p:spPr/>
        <p:txBody>
          <a:bodyPr/>
          <a:lstStyle/>
          <a:p>
            <a:r>
              <a:rPr lang="en-IN" dirty="0"/>
              <a:t>Test Screen</a:t>
            </a:r>
            <a:br>
              <a:rPr lang="en-IN" dirty="0"/>
            </a:br>
            <a:endParaRPr lang="en-IN" dirty="0"/>
          </a:p>
        </p:txBody>
      </p:sp>
    </p:spTree>
    <p:extLst>
      <p:ext uri="{BB962C8B-B14F-4D97-AF65-F5344CB8AC3E}">
        <p14:creationId xmlns:p14="http://schemas.microsoft.com/office/powerpoint/2010/main" val="43843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CA21-B95F-2C2B-DF7F-B14809ED64D5}"/>
              </a:ext>
            </a:extLst>
          </p:cNvPr>
          <p:cNvSpPr>
            <a:spLocks noGrp="1"/>
          </p:cNvSpPr>
          <p:nvPr>
            <p:ph type="title"/>
          </p:nvPr>
        </p:nvSpPr>
        <p:spPr>
          <a:xfrm>
            <a:off x="1304644" y="0"/>
            <a:ext cx="7038900" cy="493464"/>
          </a:xfrm>
        </p:spPr>
        <p:txBody>
          <a:bodyPr>
            <a:normAutofit fontScale="90000"/>
          </a:bodyPr>
          <a:lstStyle/>
          <a:p>
            <a:pPr algn="ctr"/>
            <a:r>
              <a:rPr lang="en-IN" dirty="0"/>
              <a:t>USER INTERFACE</a:t>
            </a:r>
          </a:p>
        </p:txBody>
      </p:sp>
      <p:pic>
        <p:nvPicPr>
          <p:cNvPr id="3" name="Picture 2">
            <a:extLst>
              <a:ext uri="{FF2B5EF4-FFF2-40B4-BE49-F238E27FC236}">
                <a16:creationId xmlns:a16="http://schemas.microsoft.com/office/drawing/2014/main" id="{7270188B-14BA-C8DF-7558-31D60080CFAE}"/>
              </a:ext>
            </a:extLst>
          </p:cNvPr>
          <p:cNvPicPr>
            <a:picLocks noChangeAspect="1"/>
          </p:cNvPicPr>
          <p:nvPr/>
        </p:nvPicPr>
        <p:blipFill>
          <a:blip r:embed="rId2"/>
          <a:stretch>
            <a:fillRect/>
          </a:stretch>
        </p:blipFill>
        <p:spPr>
          <a:xfrm>
            <a:off x="1750219" y="878680"/>
            <a:ext cx="7215188" cy="4058543"/>
          </a:xfrm>
          <a:prstGeom prst="rect">
            <a:avLst/>
          </a:prstGeom>
        </p:spPr>
      </p:pic>
    </p:spTree>
    <p:extLst>
      <p:ext uri="{BB962C8B-B14F-4D97-AF65-F5344CB8AC3E}">
        <p14:creationId xmlns:p14="http://schemas.microsoft.com/office/powerpoint/2010/main" val="991480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CA21-B95F-2C2B-DF7F-B14809ED64D5}"/>
              </a:ext>
            </a:extLst>
          </p:cNvPr>
          <p:cNvSpPr>
            <a:spLocks noGrp="1"/>
          </p:cNvSpPr>
          <p:nvPr>
            <p:ph type="title"/>
          </p:nvPr>
        </p:nvSpPr>
        <p:spPr>
          <a:xfrm>
            <a:off x="1304644" y="0"/>
            <a:ext cx="7038900" cy="493464"/>
          </a:xfrm>
        </p:spPr>
        <p:txBody>
          <a:bodyPr>
            <a:normAutofit fontScale="90000"/>
          </a:bodyPr>
          <a:lstStyle/>
          <a:p>
            <a:pPr algn="ctr"/>
            <a:r>
              <a:rPr lang="en-IN" dirty="0"/>
              <a:t>USER INTERFACE</a:t>
            </a:r>
          </a:p>
        </p:txBody>
      </p:sp>
      <p:pic>
        <p:nvPicPr>
          <p:cNvPr id="3" name="Picture 2">
            <a:extLst>
              <a:ext uri="{FF2B5EF4-FFF2-40B4-BE49-F238E27FC236}">
                <a16:creationId xmlns:a16="http://schemas.microsoft.com/office/drawing/2014/main" id="{24958967-4679-C6F7-6DA4-72168D27A0CE}"/>
              </a:ext>
            </a:extLst>
          </p:cNvPr>
          <p:cNvPicPr>
            <a:picLocks noChangeAspect="1"/>
          </p:cNvPicPr>
          <p:nvPr/>
        </p:nvPicPr>
        <p:blipFill>
          <a:blip r:embed="rId2"/>
          <a:stretch>
            <a:fillRect/>
          </a:stretch>
        </p:blipFill>
        <p:spPr>
          <a:xfrm>
            <a:off x="1304643" y="821530"/>
            <a:ext cx="7189275" cy="4043967"/>
          </a:xfrm>
          <a:prstGeom prst="rect">
            <a:avLst/>
          </a:prstGeom>
        </p:spPr>
      </p:pic>
    </p:spTree>
    <p:extLst>
      <p:ext uri="{BB962C8B-B14F-4D97-AF65-F5344CB8AC3E}">
        <p14:creationId xmlns:p14="http://schemas.microsoft.com/office/powerpoint/2010/main" val="4014178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CA21-B95F-2C2B-DF7F-B14809ED64D5}"/>
              </a:ext>
            </a:extLst>
          </p:cNvPr>
          <p:cNvSpPr>
            <a:spLocks noGrp="1"/>
          </p:cNvSpPr>
          <p:nvPr>
            <p:ph type="title"/>
          </p:nvPr>
        </p:nvSpPr>
        <p:spPr>
          <a:xfrm>
            <a:off x="1304644" y="0"/>
            <a:ext cx="7038900" cy="493464"/>
          </a:xfrm>
        </p:spPr>
        <p:txBody>
          <a:bodyPr>
            <a:normAutofit fontScale="90000"/>
          </a:bodyPr>
          <a:lstStyle/>
          <a:p>
            <a:pPr algn="ctr"/>
            <a:r>
              <a:rPr lang="en-IN" dirty="0"/>
              <a:t>USER INTERFACE</a:t>
            </a:r>
          </a:p>
        </p:txBody>
      </p:sp>
      <p:pic>
        <p:nvPicPr>
          <p:cNvPr id="5" name="Picture 4">
            <a:extLst>
              <a:ext uri="{FF2B5EF4-FFF2-40B4-BE49-F238E27FC236}">
                <a16:creationId xmlns:a16="http://schemas.microsoft.com/office/drawing/2014/main" id="{26021E81-935F-A03E-70BB-A1B75DC0B5BD}"/>
              </a:ext>
            </a:extLst>
          </p:cNvPr>
          <p:cNvPicPr>
            <a:picLocks noChangeAspect="1"/>
          </p:cNvPicPr>
          <p:nvPr/>
        </p:nvPicPr>
        <p:blipFill>
          <a:blip r:embed="rId2"/>
          <a:stretch>
            <a:fillRect/>
          </a:stretch>
        </p:blipFill>
        <p:spPr>
          <a:xfrm>
            <a:off x="1371600" y="771524"/>
            <a:ext cx="7143750" cy="4018359"/>
          </a:xfrm>
          <a:prstGeom prst="rect">
            <a:avLst/>
          </a:prstGeom>
        </p:spPr>
      </p:pic>
    </p:spTree>
    <p:extLst>
      <p:ext uri="{BB962C8B-B14F-4D97-AF65-F5344CB8AC3E}">
        <p14:creationId xmlns:p14="http://schemas.microsoft.com/office/powerpoint/2010/main" val="169972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09B8-4998-10EE-AA48-242B25DE40A5}"/>
              </a:ext>
            </a:extLst>
          </p:cNvPr>
          <p:cNvSpPr>
            <a:spLocks noGrp="1"/>
          </p:cNvSpPr>
          <p:nvPr>
            <p:ph type="ctrTitle"/>
          </p:nvPr>
        </p:nvSpPr>
        <p:spPr/>
        <p:txBody>
          <a:bodyPr/>
          <a:lstStyle/>
          <a:p>
            <a:r>
              <a:rPr lang="en-IN" dirty="0"/>
              <a:t>Test Cases</a:t>
            </a:r>
          </a:p>
        </p:txBody>
      </p:sp>
    </p:spTree>
    <p:extLst>
      <p:ext uri="{BB962C8B-B14F-4D97-AF65-F5344CB8AC3E}">
        <p14:creationId xmlns:p14="http://schemas.microsoft.com/office/powerpoint/2010/main" val="190185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E0C8B-B384-E111-1229-D8D42791D997}"/>
              </a:ext>
            </a:extLst>
          </p:cNvPr>
          <p:cNvSpPr txBox="1"/>
          <p:nvPr/>
        </p:nvSpPr>
        <p:spPr>
          <a:xfrm>
            <a:off x="7872413" y="4835723"/>
            <a:ext cx="1381406" cy="307777"/>
          </a:xfrm>
          <a:prstGeom prst="rect">
            <a:avLst/>
          </a:prstGeom>
          <a:noFill/>
        </p:spPr>
        <p:txBody>
          <a:bodyPr wrap="square" rtlCol="0">
            <a:spAutoFit/>
          </a:bodyPr>
          <a:lstStyle/>
          <a:p>
            <a:r>
              <a:rPr lang="en-IN" dirty="0">
                <a:solidFill>
                  <a:schemeClr val="bg2">
                    <a:lumMod val="50000"/>
                  </a:schemeClr>
                </a:solidFill>
              </a:rPr>
              <a:t>IT Department</a:t>
            </a:r>
          </a:p>
        </p:txBody>
      </p:sp>
      <p:graphicFrame>
        <p:nvGraphicFramePr>
          <p:cNvPr id="5" name="Table 5">
            <a:extLst>
              <a:ext uri="{FF2B5EF4-FFF2-40B4-BE49-F238E27FC236}">
                <a16:creationId xmlns:a16="http://schemas.microsoft.com/office/drawing/2014/main" id="{EEB1E69C-93CB-E17D-283C-A1448422A1F5}"/>
              </a:ext>
            </a:extLst>
          </p:cNvPr>
          <p:cNvGraphicFramePr>
            <a:graphicFrameLocks noGrp="1"/>
          </p:cNvGraphicFramePr>
          <p:nvPr>
            <p:extLst>
              <p:ext uri="{D42A27DB-BD31-4B8C-83A1-F6EECF244321}">
                <p14:modId xmlns:p14="http://schemas.microsoft.com/office/powerpoint/2010/main" val="1091221113"/>
              </p:ext>
            </p:extLst>
          </p:nvPr>
        </p:nvGraphicFramePr>
        <p:xfrm>
          <a:off x="723899" y="376839"/>
          <a:ext cx="8205790" cy="4458884"/>
        </p:xfrm>
        <a:graphic>
          <a:graphicData uri="http://schemas.openxmlformats.org/drawingml/2006/table">
            <a:tbl>
              <a:tblPr firstRow="1" bandRow="1">
                <a:tableStyleId>{073A0DAA-6AF3-43AB-8588-CEC1D06C72B9}</a:tableStyleId>
              </a:tblPr>
              <a:tblGrid>
                <a:gridCol w="1641158">
                  <a:extLst>
                    <a:ext uri="{9D8B030D-6E8A-4147-A177-3AD203B41FA5}">
                      <a16:colId xmlns:a16="http://schemas.microsoft.com/office/drawing/2014/main" val="798407707"/>
                    </a:ext>
                  </a:extLst>
                </a:gridCol>
                <a:gridCol w="1641158">
                  <a:extLst>
                    <a:ext uri="{9D8B030D-6E8A-4147-A177-3AD203B41FA5}">
                      <a16:colId xmlns:a16="http://schemas.microsoft.com/office/drawing/2014/main" val="976842863"/>
                    </a:ext>
                  </a:extLst>
                </a:gridCol>
                <a:gridCol w="1641158">
                  <a:extLst>
                    <a:ext uri="{9D8B030D-6E8A-4147-A177-3AD203B41FA5}">
                      <a16:colId xmlns:a16="http://schemas.microsoft.com/office/drawing/2014/main" val="302896325"/>
                    </a:ext>
                  </a:extLst>
                </a:gridCol>
                <a:gridCol w="1641158">
                  <a:extLst>
                    <a:ext uri="{9D8B030D-6E8A-4147-A177-3AD203B41FA5}">
                      <a16:colId xmlns:a16="http://schemas.microsoft.com/office/drawing/2014/main" val="1119229293"/>
                    </a:ext>
                  </a:extLst>
                </a:gridCol>
                <a:gridCol w="1641158">
                  <a:extLst>
                    <a:ext uri="{9D8B030D-6E8A-4147-A177-3AD203B41FA5}">
                      <a16:colId xmlns:a16="http://schemas.microsoft.com/office/drawing/2014/main" val="4074205794"/>
                    </a:ext>
                  </a:extLst>
                </a:gridCol>
              </a:tblGrid>
              <a:tr h="846997">
                <a:tc>
                  <a:txBody>
                    <a:bodyPr/>
                    <a:lstStyle/>
                    <a:p>
                      <a:pPr algn="ctr"/>
                      <a:r>
                        <a:rPr lang="en-IN" dirty="0"/>
                        <a:t>Test Case Id</a:t>
                      </a:r>
                    </a:p>
                  </a:txBody>
                  <a:tcPr/>
                </a:tc>
                <a:tc>
                  <a:txBody>
                    <a:bodyPr/>
                    <a:lstStyle/>
                    <a:p>
                      <a:pPr algn="ctr"/>
                      <a:r>
                        <a:rPr lang="en-IN" dirty="0"/>
                        <a:t>Test Case Description</a:t>
                      </a:r>
                    </a:p>
                  </a:txBody>
                  <a:tcPr/>
                </a:tc>
                <a:tc>
                  <a:txBody>
                    <a:bodyPr/>
                    <a:lstStyle/>
                    <a:p>
                      <a:pPr algn="ctr"/>
                      <a:r>
                        <a:rPr lang="en-IN" dirty="0"/>
                        <a:t>Expected Results</a:t>
                      </a:r>
                    </a:p>
                  </a:txBody>
                  <a:tcPr/>
                </a:tc>
                <a:tc>
                  <a:txBody>
                    <a:bodyPr/>
                    <a:lstStyle/>
                    <a:p>
                      <a:pPr algn="ctr"/>
                      <a:r>
                        <a:rPr lang="en-IN" dirty="0"/>
                        <a:t>Actual Result</a:t>
                      </a:r>
                    </a:p>
                  </a:txBody>
                  <a:tcPr/>
                </a:tc>
                <a:tc>
                  <a:txBody>
                    <a:bodyPr/>
                    <a:lstStyle/>
                    <a:p>
                      <a:pPr algn="ctr"/>
                      <a:r>
                        <a:rPr lang="en-IN" dirty="0"/>
                        <a:t>Pass/Fail</a:t>
                      </a:r>
                    </a:p>
                  </a:txBody>
                  <a:tcPr/>
                </a:tc>
                <a:extLst>
                  <a:ext uri="{0D108BD9-81ED-4DB2-BD59-A6C34878D82A}">
                    <a16:rowId xmlns:a16="http://schemas.microsoft.com/office/drawing/2014/main" val="476977440"/>
                  </a:ext>
                </a:extLst>
              </a:tr>
              <a:tr h="1242224">
                <a:tc>
                  <a:txBody>
                    <a:bodyPr/>
                    <a:lstStyle/>
                    <a:p>
                      <a:pPr algn="ctr"/>
                      <a:r>
                        <a:rPr lang="en-IN" dirty="0"/>
                        <a:t>01</a:t>
                      </a:r>
                    </a:p>
                  </a:txBody>
                  <a:tcPr/>
                </a:tc>
                <a:tc>
                  <a:txBody>
                    <a:bodyPr/>
                    <a:lstStyle/>
                    <a:p>
                      <a:pPr algn="ctr"/>
                      <a:r>
                        <a:rPr lang="en-IN" dirty="0"/>
                        <a:t>User Interface</a:t>
                      </a:r>
                    </a:p>
                    <a:p>
                      <a:pPr algn="ctr"/>
                      <a:r>
                        <a:rPr lang="en-IN" dirty="0"/>
                        <a:t>Testing</a:t>
                      </a:r>
                    </a:p>
                  </a:txBody>
                  <a:tcPr/>
                </a:tc>
                <a:tc>
                  <a:txBody>
                    <a:bodyPr/>
                    <a:lstStyle/>
                    <a:p>
                      <a:pPr algn="ctr"/>
                      <a:r>
                        <a:rPr lang="en-IN" dirty="0"/>
                        <a:t>User should able to upload and view the result images on the system</a:t>
                      </a:r>
                    </a:p>
                  </a:txBody>
                  <a:tcPr/>
                </a:tc>
                <a:tc>
                  <a:txBody>
                    <a:bodyPr/>
                    <a:lstStyle/>
                    <a:p>
                      <a:pPr algn="ctr"/>
                      <a:r>
                        <a:rPr lang="en-IN" dirty="0"/>
                        <a:t>Users are able to interact with UI and also able to upload and view the output images</a:t>
                      </a:r>
                    </a:p>
                  </a:txBody>
                  <a:tcPr/>
                </a:tc>
                <a:tc>
                  <a:txBody>
                    <a:bodyPr/>
                    <a:lstStyle/>
                    <a:p>
                      <a:pPr algn="ctr"/>
                      <a:r>
                        <a:rPr lang="en-IN" dirty="0"/>
                        <a:t>Pass</a:t>
                      </a:r>
                    </a:p>
                  </a:txBody>
                  <a:tcPr/>
                </a:tc>
                <a:extLst>
                  <a:ext uri="{0D108BD9-81ED-4DB2-BD59-A6C34878D82A}">
                    <a16:rowId xmlns:a16="http://schemas.microsoft.com/office/drawing/2014/main" val="3533005069"/>
                  </a:ext>
                </a:extLst>
              </a:tr>
              <a:tr h="662520">
                <a:tc>
                  <a:txBody>
                    <a:bodyPr/>
                    <a:lstStyle/>
                    <a:p>
                      <a:pPr algn="ctr"/>
                      <a:r>
                        <a:rPr lang="en-IN" dirty="0"/>
                        <a:t>02</a:t>
                      </a:r>
                    </a:p>
                  </a:txBody>
                  <a:tcPr/>
                </a:tc>
                <a:tc>
                  <a:txBody>
                    <a:bodyPr/>
                    <a:lstStyle/>
                    <a:p>
                      <a:pPr algn="ctr"/>
                      <a:r>
                        <a:rPr lang="en-IN" dirty="0"/>
                        <a:t>An image with proper lights and visibility</a:t>
                      </a:r>
                    </a:p>
                  </a:txBody>
                  <a:tcPr/>
                </a:tc>
                <a:tc>
                  <a:txBody>
                    <a:bodyPr/>
                    <a:lstStyle/>
                    <a:p>
                      <a:pPr algn="ctr"/>
                      <a:r>
                        <a:rPr lang="en-IN" dirty="0"/>
                        <a:t>MCLRNF1</a:t>
                      </a:r>
                    </a:p>
                  </a:txBody>
                  <a:tcPr/>
                </a:tc>
                <a:tc>
                  <a:txBody>
                    <a:bodyPr/>
                    <a:lstStyle/>
                    <a:p>
                      <a:pPr algn="ctr"/>
                      <a:r>
                        <a:rPr lang="en-IN" dirty="0"/>
                        <a:t>MCLRNF1</a:t>
                      </a:r>
                    </a:p>
                  </a:txBody>
                  <a:tcPr/>
                </a:tc>
                <a:tc>
                  <a:txBody>
                    <a:bodyPr/>
                    <a:lstStyle/>
                    <a:p>
                      <a:pPr algn="ctr"/>
                      <a:r>
                        <a:rPr lang="en-IN" dirty="0"/>
                        <a:t>Pass</a:t>
                      </a:r>
                    </a:p>
                  </a:txBody>
                  <a:tcPr/>
                </a:tc>
                <a:extLst>
                  <a:ext uri="{0D108BD9-81ED-4DB2-BD59-A6C34878D82A}">
                    <a16:rowId xmlns:a16="http://schemas.microsoft.com/office/drawing/2014/main" val="1286896160"/>
                  </a:ext>
                </a:extLst>
              </a:tr>
              <a:tr h="855754">
                <a:tc>
                  <a:txBody>
                    <a:bodyPr/>
                    <a:lstStyle/>
                    <a:p>
                      <a:pPr algn="ctr"/>
                      <a:r>
                        <a:rPr lang="en-IN" dirty="0"/>
                        <a:t>03</a:t>
                      </a:r>
                    </a:p>
                  </a:txBody>
                  <a:tcPr/>
                </a:tc>
                <a:tc>
                  <a:txBody>
                    <a:bodyPr/>
                    <a:lstStyle/>
                    <a:p>
                      <a:pPr algn="ctr"/>
                      <a:r>
                        <a:rPr lang="en-IN" dirty="0"/>
                        <a:t>An Image in which the text is displayed brightly.</a:t>
                      </a:r>
                    </a:p>
                  </a:txBody>
                  <a:tcPr/>
                </a:tc>
                <a:tc>
                  <a:txBody>
                    <a:bodyPr/>
                    <a:lstStyle/>
                    <a:p>
                      <a:pPr algn="ctr"/>
                      <a:r>
                        <a:rPr lang="en-IN" dirty="0"/>
                        <a:t>RIPLS1</a:t>
                      </a:r>
                    </a:p>
                  </a:txBody>
                  <a:tcPr/>
                </a:tc>
                <a:tc>
                  <a:txBody>
                    <a:bodyPr/>
                    <a:lstStyle/>
                    <a:p>
                      <a:pPr algn="ctr"/>
                      <a:r>
                        <a:rPr lang="en-IN" dirty="0"/>
                        <a:t>RIPLS1</a:t>
                      </a:r>
                    </a:p>
                  </a:txBody>
                  <a:tcPr/>
                </a:tc>
                <a:tc>
                  <a:txBody>
                    <a:bodyPr/>
                    <a:lstStyle/>
                    <a:p>
                      <a:pPr algn="ctr"/>
                      <a:r>
                        <a:rPr lang="en-IN" dirty="0"/>
                        <a:t>Pass</a:t>
                      </a:r>
                    </a:p>
                  </a:txBody>
                  <a:tcPr/>
                </a:tc>
                <a:extLst>
                  <a:ext uri="{0D108BD9-81ED-4DB2-BD59-A6C34878D82A}">
                    <a16:rowId xmlns:a16="http://schemas.microsoft.com/office/drawing/2014/main" val="3724606619"/>
                  </a:ext>
                </a:extLst>
              </a:tr>
              <a:tr h="782389">
                <a:tc>
                  <a:txBody>
                    <a:bodyPr/>
                    <a:lstStyle/>
                    <a:p>
                      <a:pPr algn="ctr"/>
                      <a:r>
                        <a:rPr lang="en-IN" dirty="0"/>
                        <a:t>04</a:t>
                      </a:r>
                    </a:p>
                  </a:txBody>
                  <a:tcPr/>
                </a:tc>
                <a:tc>
                  <a:txBody>
                    <a:bodyPr/>
                    <a:lstStyle/>
                    <a:p>
                      <a:pPr algn="ctr"/>
                      <a:r>
                        <a:rPr lang="en-IN" dirty="0"/>
                        <a:t>An image with improper edges and lights</a:t>
                      </a:r>
                    </a:p>
                  </a:txBody>
                  <a:tcPr/>
                </a:tc>
                <a:tc>
                  <a:txBody>
                    <a:bodyPr/>
                    <a:lstStyle/>
                    <a:p>
                      <a:pPr algn="ctr"/>
                      <a:r>
                        <a:rPr lang="en-IN" dirty="0"/>
                        <a:t>NVSBLE</a:t>
                      </a:r>
                    </a:p>
                  </a:txBody>
                  <a:tcPr/>
                </a:tc>
                <a:tc>
                  <a:txBody>
                    <a:bodyPr/>
                    <a:lstStyle/>
                    <a:p>
                      <a:pPr algn="ctr"/>
                      <a:r>
                        <a:rPr lang="en-IN"/>
                        <a:t>NVSBE</a:t>
                      </a:r>
                      <a:endParaRPr lang="en-IN" dirty="0"/>
                    </a:p>
                  </a:txBody>
                  <a:tcPr/>
                </a:tc>
                <a:tc>
                  <a:txBody>
                    <a:bodyPr/>
                    <a:lstStyle/>
                    <a:p>
                      <a:pPr algn="ctr"/>
                      <a:r>
                        <a:rPr lang="en-IN" dirty="0"/>
                        <a:t>Fail</a:t>
                      </a:r>
                    </a:p>
                  </a:txBody>
                  <a:tcPr/>
                </a:tc>
                <a:extLst>
                  <a:ext uri="{0D108BD9-81ED-4DB2-BD59-A6C34878D82A}">
                    <a16:rowId xmlns:a16="http://schemas.microsoft.com/office/drawing/2014/main" val="3210779743"/>
                  </a:ext>
                </a:extLst>
              </a:tr>
            </a:tbl>
          </a:graphicData>
        </a:graphic>
      </p:graphicFrame>
    </p:spTree>
    <p:extLst>
      <p:ext uri="{BB962C8B-B14F-4D97-AF65-F5344CB8AC3E}">
        <p14:creationId xmlns:p14="http://schemas.microsoft.com/office/powerpoint/2010/main" val="2855648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B3B9-235F-5CA8-C9E1-26DEA8E4FFAD}"/>
              </a:ext>
            </a:extLst>
          </p:cNvPr>
          <p:cNvSpPr>
            <a:spLocks noGrp="1"/>
          </p:cNvSpPr>
          <p:nvPr>
            <p:ph type="title"/>
          </p:nvPr>
        </p:nvSpPr>
        <p:spPr/>
        <p:txBody>
          <a:bodyPr/>
          <a:lstStyle/>
          <a:p>
            <a:pPr algn="ctr"/>
            <a:r>
              <a:rPr lang="en-IN" dirty="0"/>
              <a:t>Segmentation/ Detection of Characters</a:t>
            </a:r>
          </a:p>
        </p:txBody>
      </p:sp>
      <p:sp>
        <p:nvSpPr>
          <p:cNvPr id="3" name="Text Placeholder 2">
            <a:extLst>
              <a:ext uri="{FF2B5EF4-FFF2-40B4-BE49-F238E27FC236}">
                <a16:creationId xmlns:a16="http://schemas.microsoft.com/office/drawing/2014/main" id="{4BCC4C26-2432-4864-1C68-3A3C5D563C25}"/>
              </a:ext>
            </a:extLst>
          </p:cNvPr>
          <p:cNvSpPr>
            <a:spLocks noGrp="1"/>
          </p:cNvSpPr>
          <p:nvPr>
            <p:ph type="body" idx="1"/>
          </p:nvPr>
        </p:nvSpPr>
        <p:spPr/>
        <p:txBody>
          <a:bodyPr/>
          <a:lstStyle/>
          <a:p>
            <a:endParaRPr lang="en-IN" dirty="0"/>
          </a:p>
        </p:txBody>
      </p:sp>
      <p:sp>
        <p:nvSpPr>
          <p:cNvPr id="4" name="Text Placeholder 3">
            <a:extLst>
              <a:ext uri="{FF2B5EF4-FFF2-40B4-BE49-F238E27FC236}">
                <a16:creationId xmlns:a16="http://schemas.microsoft.com/office/drawing/2014/main" id="{D306DC75-3AEF-CDFC-59A7-F7120A945D88}"/>
              </a:ext>
            </a:extLst>
          </p:cNvPr>
          <p:cNvSpPr>
            <a:spLocks noGrp="1"/>
          </p:cNvSpPr>
          <p:nvPr>
            <p:ph type="body" idx="2"/>
          </p:nvPr>
        </p:nvSpPr>
        <p:spPr/>
        <p:txBody>
          <a:bodyPr/>
          <a:lstStyle/>
          <a:p>
            <a:pPr marL="146050" indent="0">
              <a:buNone/>
            </a:pPr>
            <a:endParaRPr lang="en-IN" dirty="0"/>
          </a:p>
        </p:txBody>
      </p:sp>
      <p:pic>
        <p:nvPicPr>
          <p:cNvPr id="8" name="Picture 7">
            <a:extLst>
              <a:ext uri="{FF2B5EF4-FFF2-40B4-BE49-F238E27FC236}">
                <a16:creationId xmlns:a16="http://schemas.microsoft.com/office/drawing/2014/main" id="{03A0EAE4-6932-34CB-42E0-810D8D696F89}"/>
              </a:ext>
            </a:extLst>
          </p:cNvPr>
          <p:cNvPicPr>
            <a:picLocks noChangeAspect="1"/>
          </p:cNvPicPr>
          <p:nvPr/>
        </p:nvPicPr>
        <p:blipFill>
          <a:blip r:embed="rId2"/>
          <a:stretch>
            <a:fillRect/>
          </a:stretch>
        </p:blipFill>
        <p:spPr>
          <a:xfrm>
            <a:off x="5228809" y="1809326"/>
            <a:ext cx="2478286" cy="792549"/>
          </a:xfrm>
          <a:prstGeom prst="rect">
            <a:avLst/>
          </a:prstGeom>
        </p:spPr>
      </p:pic>
      <p:pic>
        <p:nvPicPr>
          <p:cNvPr id="10" name="Picture 9">
            <a:extLst>
              <a:ext uri="{FF2B5EF4-FFF2-40B4-BE49-F238E27FC236}">
                <a16:creationId xmlns:a16="http://schemas.microsoft.com/office/drawing/2014/main" id="{5759953C-0BC5-D11F-6951-E9BE67C08813}"/>
              </a:ext>
            </a:extLst>
          </p:cNvPr>
          <p:cNvPicPr>
            <a:picLocks noChangeAspect="1"/>
          </p:cNvPicPr>
          <p:nvPr/>
        </p:nvPicPr>
        <p:blipFill>
          <a:blip r:embed="rId3"/>
          <a:stretch>
            <a:fillRect/>
          </a:stretch>
        </p:blipFill>
        <p:spPr>
          <a:xfrm>
            <a:off x="5228809" y="3334174"/>
            <a:ext cx="2812024" cy="792549"/>
          </a:xfrm>
          <a:prstGeom prst="rect">
            <a:avLst/>
          </a:prstGeom>
        </p:spPr>
      </p:pic>
      <p:pic>
        <p:nvPicPr>
          <p:cNvPr id="12" name="Picture 11">
            <a:extLst>
              <a:ext uri="{FF2B5EF4-FFF2-40B4-BE49-F238E27FC236}">
                <a16:creationId xmlns:a16="http://schemas.microsoft.com/office/drawing/2014/main" id="{E2A62A35-2252-97CD-0C54-DE29950CC716}"/>
              </a:ext>
            </a:extLst>
          </p:cNvPr>
          <p:cNvPicPr>
            <a:picLocks noChangeAspect="1"/>
          </p:cNvPicPr>
          <p:nvPr/>
        </p:nvPicPr>
        <p:blipFill>
          <a:blip r:embed="rId4"/>
          <a:stretch>
            <a:fillRect/>
          </a:stretch>
        </p:blipFill>
        <p:spPr>
          <a:xfrm>
            <a:off x="88854" y="1567549"/>
            <a:ext cx="4897235" cy="3318775"/>
          </a:xfrm>
          <a:prstGeom prst="rect">
            <a:avLst/>
          </a:prstGeom>
        </p:spPr>
      </p:pic>
    </p:spTree>
    <p:extLst>
      <p:ext uri="{BB962C8B-B14F-4D97-AF65-F5344CB8AC3E}">
        <p14:creationId xmlns:p14="http://schemas.microsoft.com/office/powerpoint/2010/main" val="318922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CA21-B95F-2C2B-DF7F-B14809ED64D5}"/>
              </a:ext>
            </a:extLst>
          </p:cNvPr>
          <p:cNvSpPr>
            <a:spLocks noGrp="1"/>
          </p:cNvSpPr>
          <p:nvPr>
            <p:ph type="title"/>
          </p:nvPr>
        </p:nvSpPr>
        <p:spPr>
          <a:xfrm>
            <a:off x="1297500" y="393750"/>
            <a:ext cx="7038900" cy="513506"/>
          </a:xfrm>
        </p:spPr>
        <p:txBody>
          <a:bodyPr>
            <a:normAutofit fontScale="90000"/>
          </a:bodyPr>
          <a:lstStyle/>
          <a:p>
            <a:pPr algn="ctr"/>
            <a:r>
              <a:rPr lang="en-IN" dirty="0"/>
              <a:t>RESULT SCREEN</a:t>
            </a:r>
          </a:p>
        </p:txBody>
      </p:sp>
      <p:pic>
        <p:nvPicPr>
          <p:cNvPr id="5" name="Picture 4">
            <a:extLst>
              <a:ext uri="{FF2B5EF4-FFF2-40B4-BE49-F238E27FC236}">
                <a16:creationId xmlns:a16="http://schemas.microsoft.com/office/drawing/2014/main" id="{B2A1F471-6D45-EF1A-D2F4-6E52C9BF78CF}"/>
              </a:ext>
            </a:extLst>
          </p:cNvPr>
          <p:cNvPicPr>
            <a:picLocks noChangeAspect="1"/>
          </p:cNvPicPr>
          <p:nvPr/>
        </p:nvPicPr>
        <p:blipFill>
          <a:blip r:embed="rId2"/>
          <a:stretch>
            <a:fillRect/>
          </a:stretch>
        </p:blipFill>
        <p:spPr>
          <a:xfrm>
            <a:off x="4707731" y="1507330"/>
            <a:ext cx="4329076" cy="3436145"/>
          </a:xfrm>
          <a:prstGeom prst="rect">
            <a:avLst/>
          </a:prstGeom>
        </p:spPr>
      </p:pic>
      <p:pic>
        <p:nvPicPr>
          <p:cNvPr id="7" name="Picture 6">
            <a:extLst>
              <a:ext uri="{FF2B5EF4-FFF2-40B4-BE49-F238E27FC236}">
                <a16:creationId xmlns:a16="http://schemas.microsoft.com/office/drawing/2014/main" id="{79D696D8-2AE6-259C-0105-224648AB4A86}"/>
              </a:ext>
            </a:extLst>
          </p:cNvPr>
          <p:cNvPicPr>
            <a:picLocks noChangeAspect="1"/>
          </p:cNvPicPr>
          <p:nvPr/>
        </p:nvPicPr>
        <p:blipFill>
          <a:blip r:embed="rId3"/>
          <a:stretch>
            <a:fillRect/>
          </a:stretch>
        </p:blipFill>
        <p:spPr>
          <a:xfrm>
            <a:off x="164306" y="1507331"/>
            <a:ext cx="4329076" cy="3436145"/>
          </a:xfrm>
          <a:prstGeom prst="rect">
            <a:avLst/>
          </a:prstGeom>
        </p:spPr>
      </p:pic>
    </p:spTree>
    <p:extLst>
      <p:ext uri="{BB962C8B-B14F-4D97-AF65-F5344CB8AC3E}">
        <p14:creationId xmlns:p14="http://schemas.microsoft.com/office/powerpoint/2010/main" val="4155840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DE24-B158-94F3-E623-03EF2183F47C}"/>
              </a:ext>
            </a:extLst>
          </p:cNvPr>
          <p:cNvSpPr>
            <a:spLocks noGrp="1"/>
          </p:cNvSpPr>
          <p:nvPr>
            <p:ph type="title"/>
          </p:nvPr>
        </p:nvSpPr>
        <p:spPr/>
        <p:txBody>
          <a:bodyPr/>
          <a:lstStyle/>
          <a:p>
            <a:pPr algn="ctr"/>
            <a:r>
              <a:rPr lang="en-IN" dirty="0"/>
              <a:t>Original Image to </a:t>
            </a:r>
            <a:r>
              <a:rPr lang="en-IN" dirty="0" err="1"/>
              <a:t>GrayScale</a:t>
            </a:r>
            <a:r>
              <a:rPr lang="en-IN" dirty="0"/>
              <a:t> Image</a:t>
            </a:r>
          </a:p>
        </p:txBody>
      </p:sp>
      <p:sp>
        <p:nvSpPr>
          <p:cNvPr id="3" name="Text Placeholder 2">
            <a:extLst>
              <a:ext uri="{FF2B5EF4-FFF2-40B4-BE49-F238E27FC236}">
                <a16:creationId xmlns:a16="http://schemas.microsoft.com/office/drawing/2014/main" id="{BCEF6062-1F1D-F9FC-27BF-BC0E8CFDD627}"/>
              </a:ext>
            </a:extLst>
          </p:cNvPr>
          <p:cNvSpPr>
            <a:spLocks noGrp="1"/>
          </p:cNvSpPr>
          <p:nvPr>
            <p:ph type="body" idx="1"/>
          </p:nvPr>
        </p:nvSpPr>
        <p:spPr/>
        <p:txBody>
          <a:bodyPr/>
          <a:lstStyle/>
          <a:p>
            <a:endParaRPr lang="en-IN" dirty="0"/>
          </a:p>
        </p:txBody>
      </p:sp>
      <p:sp>
        <p:nvSpPr>
          <p:cNvPr id="4" name="Text Placeholder 3">
            <a:extLst>
              <a:ext uri="{FF2B5EF4-FFF2-40B4-BE49-F238E27FC236}">
                <a16:creationId xmlns:a16="http://schemas.microsoft.com/office/drawing/2014/main" id="{7B56E492-8F34-BA02-C347-593EAC5A45EB}"/>
              </a:ext>
            </a:extLst>
          </p:cNvPr>
          <p:cNvSpPr>
            <a:spLocks noGrp="1"/>
          </p:cNvSpPr>
          <p:nvPr>
            <p:ph type="body" idx="2"/>
          </p:nvPr>
        </p:nvSpPr>
        <p:spPr/>
        <p:txBody>
          <a:bodyPr/>
          <a:lstStyle/>
          <a:p>
            <a:endParaRPr lang="en-IN" dirty="0"/>
          </a:p>
        </p:txBody>
      </p:sp>
      <p:pic>
        <p:nvPicPr>
          <p:cNvPr id="5" name="Picture 4">
            <a:extLst>
              <a:ext uri="{FF2B5EF4-FFF2-40B4-BE49-F238E27FC236}">
                <a16:creationId xmlns:a16="http://schemas.microsoft.com/office/drawing/2014/main" id="{E5A434B9-5FCB-3656-0113-ACC199A6D512}"/>
              </a:ext>
            </a:extLst>
          </p:cNvPr>
          <p:cNvPicPr>
            <a:picLocks noChangeAspect="1"/>
          </p:cNvPicPr>
          <p:nvPr/>
        </p:nvPicPr>
        <p:blipFill>
          <a:blip r:embed="rId2"/>
          <a:stretch>
            <a:fillRect/>
          </a:stretch>
        </p:blipFill>
        <p:spPr>
          <a:xfrm>
            <a:off x="0" y="1567550"/>
            <a:ext cx="4339479" cy="3047312"/>
          </a:xfrm>
          <a:prstGeom prst="rect">
            <a:avLst/>
          </a:prstGeom>
        </p:spPr>
      </p:pic>
      <p:pic>
        <p:nvPicPr>
          <p:cNvPr id="7" name="Picture 6">
            <a:extLst>
              <a:ext uri="{FF2B5EF4-FFF2-40B4-BE49-F238E27FC236}">
                <a16:creationId xmlns:a16="http://schemas.microsoft.com/office/drawing/2014/main" id="{61890E38-7AB2-8C6B-1012-7D8C5B823DB4}"/>
              </a:ext>
            </a:extLst>
          </p:cNvPr>
          <p:cNvPicPr>
            <a:picLocks noChangeAspect="1"/>
          </p:cNvPicPr>
          <p:nvPr/>
        </p:nvPicPr>
        <p:blipFill>
          <a:blip r:embed="rId3"/>
          <a:stretch>
            <a:fillRect/>
          </a:stretch>
        </p:blipFill>
        <p:spPr>
          <a:xfrm>
            <a:off x="4572000" y="1567550"/>
            <a:ext cx="4572000" cy="3047313"/>
          </a:xfrm>
          <a:prstGeom prst="rect">
            <a:avLst/>
          </a:prstGeom>
        </p:spPr>
      </p:pic>
    </p:spTree>
    <p:extLst>
      <p:ext uri="{BB962C8B-B14F-4D97-AF65-F5344CB8AC3E}">
        <p14:creationId xmlns:p14="http://schemas.microsoft.com/office/powerpoint/2010/main" val="260474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75950" y="167300"/>
            <a:ext cx="7038900" cy="561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INTRODUCTION</a:t>
            </a:r>
            <a:endParaRPr u="sng"/>
          </a:p>
        </p:txBody>
      </p:sp>
      <p:sp>
        <p:nvSpPr>
          <p:cNvPr id="149" name="Google Shape;149;p15"/>
          <p:cNvSpPr txBox="1">
            <a:spLocks noGrp="1"/>
          </p:cNvSpPr>
          <p:nvPr>
            <p:ph type="body" idx="1"/>
          </p:nvPr>
        </p:nvSpPr>
        <p:spPr>
          <a:xfrm>
            <a:off x="994875" y="679300"/>
            <a:ext cx="7870800" cy="1505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Number Plate Recognition, the process undergoes into several  steps and they are listed below:</a:t>
            </a:r>
            <a:endParaRPr/>
          </a:p>
          <a:p>
            <a:pPr marL="0" lvl="0" indent="0" algn="l" rtl="0">
              <a:spcBef>
                <a:spcPts val="1200"/>
              </a:spcBef>
              <a:spcAft>
                <a:spcPts val="1200"/>
              </a:spcAft>
              <a:buNone/>
            </a:pPr>
            <a:endParaRPr/>
          </a:p>
        </p:txBody>
      </p:sp>
      <p:pic>
        <p:nvPicPr>
          <p:cNvPr id="150" name="Google Shape;150;p15"/>
          <p:cNvPicPr preferRelativeResize="0"/>
          <p:nvPr/>
        </p:nvPicPr>
        <p:blipFill>
          <a:blip r:embed="rId3">
            <a:alphaModFix/>
          </a:blip>
          <a:stretch>
            <a:fillRect/>
          </a:stretch>
        </p:blipFill>
        <p:spPr>
          <a:xfrm>
            <a:off x="2480852" y="1061150"/>
            <a:ext cx="4629100" cy="3021200"/>
          </a:xfrm>
          <a:prstGeom prst="rect">
            <a:avLst/>
          </a:prstGeom>
          <a:noFill/>
          <a:ln>
            <a:noFill/>
          </a:ln>
        </p:spPr>
      </p:pic>
      <p:sp>
        <p:nvSpPr>
          <p:cNvPr id="151" name="Google Shape;151;p15"/>
          <p:cNvSpPr txBox="1">
            <a:spLocks noGrp="1"/>
          </p:cNvSpPr>
          <p:nvPr>
            <p:ph type="body" idx="1"/>
          </p:nvPr>
        </p:nvSpPr>
        <p:spPr>
          <a:xfrm>
            <a:off x="1146550" y="4082350"/>
            <a:ext cx="7870800" cy="9957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a:t>From the full image, only the number plate is detected and processed. In character segmentation phase each and every character is isolated and segmented. Based on the selection of features of characters, each character is recognized, in the character recognition phase. and the result is outputted.</a:t>
            </a:r>
            <a:endParaRPr/>
          </a:p>
        </p:txBody>
      </p:sp>
      <p:sp>
        <p:nvSpPr>
          <p:cNvPr id="152" name="Google Shape;152;p15"/>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DE24-B158-94F3-E623-03EF2183F47C}"/>
              </a:ext>
            </a:extLst>
          </p:cNvPr>
          <p:cNvSpPr>
            <a:spLocks noGrp="1"/>
          </p:cNvSpPr>
          <p:nvPr>
            <p:ph type="title"/>
          </p:nvPr>
        </p:nvSpPr>
        <p:spPr/>
        <p:txBody>
          <a:bodyPr>
            <a:normAutofit/>
          </a:bodyPr>
          <a:lstStyle/>
          <a:p>
            <a:pPr algn="ctr"/>
            <a:r>
              <a:rPr lang="en-IN" dirty="0"/>
              <a:t>Gray-Scale Image to Edges Detection</a:t>
            </a:r>
          </a:p>
        </p:txBody>
      </p:sp>
      <p:sp>
        <p:nvSpPr>
          <p:cNvPr id="3" name="Text Placeholder 2">
            <a:extLst>
              <a:ext uri="{FF2B5EF4-FFF2-40B4-BE49-F238E27FC236}">
                <a16:creationId xmlns:a16="http://schemas.microsoft.com/office/drawing/2014/main" id="{BCEF6062-1F1D-F9FC-27BF-BC0E8CFDD627}"/>
              </a:ext>
            </a:extLst>
          </p:cNvPr>
          <p:cNvSpPr>
            <a:spLocks noGrp="1"/>
          </p:cNvSpPr>
          <p:nvPr>
            <p:ph type="body" idx="1"/>
          </p:nvPr>
        </p:nvSpPr>
        <p:spPr/>
        <p:txBody>
          <a:bodyPr/>
          <a:lstStyle/>
          <a:p>
            <a:endParaRPr lang="en-IN" dirty="0"/>
          </a:p>
        </p:txBody>
      </p:sp>
      <p:sp>
        <p:nvSpPr>
          <p:cNvPr id="4" name="Text Placeholder 3">
            <a:extLst>
              <a:ext uri="{FF2B5EF4-FFF2-40B4-BE49-F238E27FC236}">
                <a16:creationId xmlns:a16="http://schemas.microsoft.com/office/drawing/2014/main" id="{7B56E492-8F34-BA02-C347-593EAC5A45EB}"/>
              </a:ext>
            </a:extLst>
          </p:cNvPr>
          <p:cNvSpPr>
            <a:spLocks noGrp="1"/>
          </p:cNvSpPr>
          <p:nvPr>
            <p:ph type="body" idx="2"/>
          </p:nvPr>
        </p:nvSpPr>
        <p:spPr/>
        <p:txBody>
          <a:bodyPr/>
          <a:lstStyle/>
          <a:p>
            <a:endParaRPr lang="en-IN" dirty="0"/>
          </a:p>
        </p:txBody>
      </p:sp>
      <p:pic>
        <p:nvPicPr>
          <p:cNvPr id="7" name="Picture 6">
            <a:extLst>
              <a:ext uri="{FF2B5EF4-FFF2-40B4-BE49-F238E27FC236}">
                <a16:creationId xmlns:a16="http://schemas.microsoft.com/office/drawing/2014/main" id="{61890E38-7AB2-8C6B-1012-7D8C5B823DB4}"/>
              </a:ext>
            </a:extLst>
          </p:cNvPr>
          <p:cNvPicPr>
            <a:picLocks noChangeAspect="1"/>
          </p:cNvPicPr>
          <p:nvPr/>
        </p:nvPicPr>
        <p:blipFill>
          <a:blip r:embed="rId2"/>
          <a:stretch>
            <a:fillRect/>
          </a:stretch>
        </p:blipFill>
        <p:spPr>
          <a:xfrm>
            <a:off x="0" y="1567550"/>
            <a:ext cx="4507706" cy="3047313"/>
          </a:xfrm>
          <a:prstGeom prst="rect">
            <a:avLst/>
          </a:prstGeom>
        </p:spPr>
      </p:pic>
      <p:pic>
        <p:nvPicPr>
          <p:cNvPr id="8" name="Picture 7">
            <a:extLst>
              <a:ext uri="{FF2B5EF4-FFF2-40B4-BE49-F238E27FC236}">
                <a16:creationId xmlns:a16="http://schemas.microsoft.com/office/drawing/2014/main" id="{AD0F2CE4-9BE4-0BDF-A117-F9553626BCCB}"/>
              </a:ext>
            </a:extLst>
          </p:cNvPr>
          <p:cNvPicPr>
            <a:picLocks noChangeAspect="1"/>
          </p:cNvPicPr>
          <p:nvPr/>
        </p:nvPicPr>
        <p:blipFill>
          <a:blip r:embed="rId3"/>
          <a:stretch>
            <a:fillRect/>
          </a:stretch>
        </p:blipFill>
        <p:spPr>
          <a:xfrm>
            <a:off x="4636297" y="1567550"/>
            <a:ext cx="4491158" cy="3047313"/>
          </a:xfrm>
          <a:prstGeom prst="rect">
            <a:avLst/>
          </a:prstGeom>
        </p:spPr>
      </p:pic>
    </p:spTree>
    <p:extLst>
      <p:ext uri="{BB962C8B-B14F-4D97-AF65-F5344CB8AC3E}">
        <p14:creationId xmlns:p14="http://schemas.microsoft.com/office/powerpoint/2010/main" val="2961395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8107-32E4-6462-FD25-698191A6E180}"/>
              </a:ext>
            </a:extLst>
          </p:cNvPr>
          <p:cNvSpPr>
            <a:spLocks noGrp="1"/>
          </p:cNvSpPr>
          <p:nvPr>
            <p:ph type="title"/>
          </p:nvPr>
        </p:nvSpPr>
        <p:spPr>
          <a:xfrm>
            <a:off x="1297500" y="393750"/>
            <a:ext cx="7038900" cy="463500"/>
          </a:xfrm>
        </p:spPr>
        <p:txBody>
          <a:bodyPr>
            <a:normAutofit fontScale="90000"/>
          </a:bodyPr>
          <a:lstStyle/>
          <a:p>
            <a:pPr algn="ctr"/>
            <a:r>
              <a:rPr lang="en-IN" dirty="0"/>
              <a:t>Flow Chart </a:t>
            </a:r>
          </a:p>
        </p:txBody>
      </p:sp>
      <p:pic>
        <p:nvPicPr>
          <p:cNvPr id="4" name="Picture 3">
            <a:extLst>
              <a:ext uri="{FF2B5EF4-FFF2-40B4-BE49-F238E27FC236}">
                <a16:creationId xmlns:a16="http://schemas.microsoft.com/office/drawing/2014/main" id="{49B80391-6CF3-1523-BB8B-5764910CA813}"/>
              </a:ext>
            </a:extLst>
          </p:cNvPr>
          <p:cNvPicPr>
            <a:picLocks noChangeAspect="1"/>
          </p:cNvPicPr>
          <p:nvPr/>
        </p:nvPicPr>
        <p:blipFill>
          <a:blip r:embed="rId2"/>
          <a:stretch>
            <a:fillRect/>
          </a:stretch>
        </p:blipFill>
        <p:spPr>
          <a:xfrm>
            <a:off x="1554675" y="857250"/>
            <a:ext cx="2710144" cy="4213968"/>
          </a:xfrm>
          <a:prstGeom prst="rect">
            <a:avLst/>
          </a:prstGeom>
        </p:spPr>
      </p:pic>
      <p:pic>
        <p:nvPicPr>
          <p:cNvPr id="6" name="Picture 5">
            <a:extLst>
              <a:ext uri="{FF2B5EF4-FFF2-40B4-BE49-F238E27FC236}">
                <a16:creationId xmlns:a16="http://schemas.microsoft.com/office/drawing/2014/main" id="{3E36126E-26CE-90CA-949E-1523CE21E4F5}"/>
              </a:ext>
            </a:extLst>
          </p:cNvPr>
          <p:cNvPicPr>
            <a:picLocks noChangeAspect="1"/>
          </p:cNvPicPr>
          <p:nvPr/>
        </p:nvPicPr>
        <p:blipFill>
          <a:blip r:embed="rId3"/>
          <a:stretch>
            <a:fillRect/>
          </a:stretch>
        </p:blipFill>
        <p:spPr>
          <a:xfrm>
            <a:off x="5064918" y="857250"/>
            <a:ext cx="2014538" cy="4213968"/>
          </a:xfrm>
          <a:prstGeom prst="rect">
            <a:avLst/>
          </a:prstGeom>
        </p:spPr>
      </p:pic>
    </p:spTree>
    <p:extLst>
      <p:ext uri="{BB962C8B-B14F-4D97-AF65-F5344CB8AC3E}">
        <p14:creationId xmlns:p14="http://schemas.microsoft.com/office/powerpoint/2010/main" val="373903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DCF9-E8F7-7E65-E9FE-427227E92DEF}"/>
              </a:ext>
            </a:extLst>
          </p:cNvPr>
          <p:cNvSpPr>
            <a:spLocks noGrp="1"/>
          </p:cNvSpPr>
          <p:nvPr>
            <p:ph type="title"/>
          </p:nvPr>
        </p:nvSpPr>
        <p:spPr/>
        <p:txBody>
          <a:bodyPr/>
          <a:lstStyle/>
          <a:p>
            <a:pPr algn="ctr"/>
            <a:r>
              <a:rPr lang="en-IN" dirty="0"/>
              <a:t>Training Dataset and Process</a:t>
            </a:r>
          </a:p>
        </p:txBody>
      </p:sp>
      <p:sp>
        <p:nvSpPr>
          <p:cNvPr id="3" name="Text Placeholder 2">
            <a:extLst>
              <a:ext uri="{FF2B5EF4-FFF2-40B4-BE49-F238E27FC236}">
                <a16:creationId xmlns:a16="http://schemas.microsoft.com/office/drawing/2014/main" id="{E68FFA3D-55D2-0F17-D627-0E545BC8A269}"/>
              </a:ext>
            </a:extLst>
          </p:cNvPr>
          <p:cNvSpPr>
            <a:spLocks noGrp="1"/>
          </p:cNvSpPr>
          <p:nvPr>
            <p:ph type="body" idx="1"/>
          </p:nvPr>
        </p:nvSpPr>
        <p:spPr/>
        <p:txBody>
          <a:bodyPr/>
          <a:lstStyle/>
          <a:p>
            <a:pPr marL="146050" indent="0">
              <a:buNone/>
            </a:pPr>
            <a:endParaRPr lang="en-IN" dirty="0"/>
          </a:p>
        </p:txBody>
      </p:sp>
      <p:pic>
        <p:nvPicPr>
          <p:cNvPr id="5" name="Picture 4">
            <a:extLst>
              <a:ext uri="{FF2B5EF4-FFF2-40B4-BE49-F238E27FC236}">
                <a16:creationId xmlns:a16="http://schemas.microsoft.com/office/drawing/2014/main" id="{91F23276-28D6-95D2-DCC0-5E0E16F3443D}"/>
              </a:ext>
            </a:extLst>
          </p:cNvPr>
          <p:cNvPicPr>
            <a:picLocks noChangeAspect="1"/>
          </p:cNvPicPr>
          <p:nvPr/>
        </p:nvPicPr>
        <p:blipFill>
          <a:blip r:embed="rId2"/>
          <a:stretch>
            <a:fillRect/>
          </a:stretch>
        </p:blipFill>
        <p:spPr>
          <a:xfrm>
            <a:off x="686065" y="1482447"/>
            <a:ext cx="3757348" cy="3518178"/>
          </a:xfrm>
          <a:prstGeom prst="rect">
            <a:avLst/>
          </a:prstGeom>
        </p:spPr>
      </p:pic>
      <p:pic>
        <p:nvPicPr>
          <p:cNvPr id="7" name="Picture 6">
            <a:extLst>
              <a:ext uri="{FF2B5EF4-FFF2-40B4-BE49-F238E27FC236}">
                <a16:creationId xmlns:a16="http://schemas.microsoft.com/office/drawing/2014/main" id="{74439BBA-8CC6-D6C8-6421-54F9B4919526}"/>
              </a:ext>
            </a:extLst>
          </p:cNvPr>
          <p:cNvPicPr>
            <a:picLocks noChangeAspect="1"/>
          </p:cNvPicPr>
          <p:nvPr/>
        </p:nvPicPr>
        <p:blipFill>
          <a:blip r:embed="rId3"/>
          <a:stretch>
            <a:fillRect/>
          </a:stretch>
        </p:blipFill>
        <p:spPr>
          <a:xfrm>
            <a:off x="4700589" y="1482447"/>
            <a:ext cx="4129086" cy="3518178"/>
          </a:xfrm>
          <a:prstGeom prst="rect">
            <a:avLst/>
          </a:prstGeom>
        </p:spPr>
      </p:pic>
    </p:spTree>
    <p:extLst>
      <p:ext uri="{BB962C8B-B14F-4D97-AF65-F5344CB8AC3E}">
        <p14:creationId xmlns:p14="http://schemas.microsoft.com/office/powerpoint/2010/main" val="3962337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t>Few examples of the elements classifications</a:t>
            </a:r>
            <a:endParaRPr u="sng"/>
          </a:p>
        </p:txBody>
      </p:sp>
      <p:sp>
        <p:nvSpPr>
          <p:cNvPr id="185" name="Google Shape;185;p19"/>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u="sng"/>
              <a:t>Mis-classified elements  </a:t>
            </a:r>
            <a:endParaRPr u="sng"/>
          </a:p>
        </p:txBody>
      </p:sp>
      <p:sp>
        <p:nvSpPr>
          <p:cNvPr id="186" name="Google Shape;186;p19"/>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u="sng"/>
              <a:t>Classified Elements</a:t>
            </a:r>
            <a:endParaRPr u="sng"/>
          </a:p>
        </p:txBody>
      </p:sp>
      <p:pic>
        <p:nvPicPr>
          <p:cNvPr id="187" name="Google Shape;187;p19"/>
          <p:cNvPicPr preferRelativeResize="0"/>
          <p:nvPr/>
        </p:nvPicPr>
        <p:blipFill rotWithShape="1">
          <a:blip r:embed="rId3">
            <a:alphaModFix/>
          </a:blip>
          <a:srcRect r="16128" b="15095"/>
          <a:stretch/>
        </p:blipFill>
        <p:spPr>
          <a:xfrm>
            <a:off x="1297500" y="2182775"/>
            <a:ext cx="1429975" cy="2295974"/>
          </a:xfrm>
          <a:prstGeom prst="rect">
            <a:avLst/>
          </a:prstGeom>
          <a:noFill/>
          <a:ln>
            <a:noFill/>
          </a:ln>
        </p:spPr>
      </p:pic>
      <p:pic>
        <p:nvPicPr>
          <p:cNvPr id="188" name="Google Shape;188;p19"/>
          <p:cNvPicPr preferRelativeResize="0"/>
          <p:nvPr/>
        </p:nvPicPr>
        <p:blipFill rotWithShape="1">
          <a:blip r:embed="rId4">
            <a:alphaModFix/>
          </a:blip>
          <a:srcRect l="11897" t="18047" r="24375" b="23129"/>
          <a:stretch/>
        </p:blipFill>
        <p:spPr>
          <a:xfrm>
            <a:off x="4933225" y="2146425"/>
            <a:ext cx="1429975" cy="2313149"/>
          </a:xfrm>
          <a:prstGeom prst="rect">
            <a:avLst/>
          </a:prstGeom>
          <a:noFill/>
          <a:ln>
            <a:noFill/>
          </a:ln>
        </p:spPr>
      </p:pic>
      <p:pic>
        <p:nvPicPr>
          <p:cNvPr id="189" name="Google Shape;189;p19"/>
          <p:cNvPicPr preferRelativeResize="0"/>
          <p:nvPr/>
        </p:nvPicPr>
        <p:blipFill rotWithShape="1">
          <a:blip r:embed="rId5">
            <a:alphaModFix/>
          </a:blip>
          <a:srcRect l="14134" t="10061" r="21085" b="14518"/>
          <a:stretch/>
        </p:blipFill>
        <p:spPr>
          <a:xfrm>
            <a:off x="6626825" y="2053075"/>
            <a:ext cx="1480374" cy="2425675"/>
          </a:xfrm>
          <a:prstGeom prst="rect">
            <a:avLst/>
          </a:prstGeom>
          <a:noFill/>
          <a:ln>
            <a:noFill/>
          </a:ln>
        </p:spPr>
      </p:pic>
      <p:pic>
        <p:nvPicPr>
          <p:cNvPr id="190" name="Google Shape;190;p19"/>
          <p:cNvPicPr preferRelativeResize="0"/>
          <p:nvPr/>
        </p:nvPicPr>
        <p:blipFill rotWithShape="1">
          <a:blip r:embed="rId6">
            <a:alphaModFix/>
          </a:blip>
          <a:srcRect l="12463" t="9832" r="15454" b="14536"/>
          <a:stretch/>
        </p:blipFill>
        <p:spPr>
          <a:xfrm>
            <a:off x="2864225" y="2182775"/>
            <a:ext cx="1632689" cy="2295974"/>
          </a:xfrm>
          <a:prstGeom prst="rect">
            <a:avLst/>
          </a:prstGeom>
          <a:noFill/>
          <a:ln>
            <a:noFill/>
          </a:ln>
        </p:spPr>
      </p:pic>
      <p:sp>
        <p:nvSpPr>
          <p:cNvPr id="191" name="Google Shape;191;p19"/>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9C16-5790-AD64-86C6-A84A62B80502}"/>
              </a:ext>
            </a:extLst>
          </p:cNvPr>
          <p:cNvSpPr>
            <a:spLocks noGrp="1"/>
          </p:cNvSpPr>
          <p:nvPr>
            <p:ph type="title"/>
          </p:nvPr>
        </p:nvSpPr>
        <p:spPr/>
        <p:txBody>
          <a:bodyPr>
            <a:normAutofit fontScale="90000"/>
          </a:bodyPr>
          <a:lstStyle/>
          <a:p>
            <a:pPr algn="ctr"/>
            <a:r>
              <a:rPr lang="en-IN" dirty="0"/>
              <a:t>Conclusions</a:t>
            </a:r>
            <a:br>
              <a:rPr lang="en-IN" dirty="0"/>
            </a:br>
            <a:endParaRPr lang="en-IN" dirty="0"/>
          </a:p>
        </p:txBody>
      </p:sp>
      <p:sp>
        <p:nvSpPr>
          <p:cNvPr id="3" name="Text Placeholder 2">
            <a:extLst>
              <a:ext uri="{FF2B5EF4-FFF2-40B4-BE49-F238E27FC236}">
                <a16:creationId xmlns:a16="http://schemas.microsoft.com/office/drawing/2014/main" id="{96E7EC7E-021C-3F93-03C7-B3896794AA86}"/>
              </a:ext>
            </a:extLst>
          </p:cNvPr>
          <p:cNvSpPr>
            <a:spLocks noGrp="1"/>
          </p:cNvSpPr>
          <p:nvPr>
            <p:ph type="body" idx="1"/>
          </p:nvPr>
        </p:nvSpPr>
        <p:spPr/>
        <p:txBody>
          <a:bodyPr>
            <a:noAutofit/>
          </a:bodyPr>
          <a:lstStyle/>
          <a:p>
            <a:r>
              <a:rPr lang="en-IN" sz="1600" dirty="0">
                <a:latin typeface="Lato" panose="020F0502020204030203" pitchFamily="34" charset="0"/>
                <a:ea typeface="Lato" panose="020F0502020204030203" pitchFamily="34" charset="0"/>
                <a:cs typeface="Lato" panose="020F0502020204030203" pitchFamily="34" charset="0"/>
              </a:rPr>
              <a:t>The automatic vehicle and number plate detection system plays an important role in detecting security threat.</a:t>
            </a:r>
          </a:p>
          <a:p>
            <a:r>
              <a:rPr lang="en-IN" sz="1600" dirty="0">
                <a:latin typeface="Lato" panose="020F0502020204030203" pitchFamily="34" charset="0"/>
                <a:ea typeface="Lato" panose="020F0502020204030203" pitchFamily="34" charset="0"/>
                <a:cs typeface="Lato" panose="020F0502020204030203" pitchFamily="34" charset="0"/>
              </a:rPr>
              <a:t>In this project, I aimed to develop a Number Plate Recognition System using KNN. We got images that has no noise from internet for testing purpose. And We also used different styles of text to train the k-NN model for classification.</a:t>
            </a:r>
          </a:p>
          <a:p>
            <a:r>
              <a:rPr lang="en-IN" sz="1600" dirty="0">
                <a:latin typeface="Lato" panose="020F0502020204030203" pitchFamily="34" charset="0"/>
                <a:ea typeface="Lato" panose="020F0502020204030203" pitchFamily="34" charset="0"/>
                <a:cs typeface="Lato" panose="020F0502020204030203" pitchFamily="34" charset="0"/>
              </a:rPr>
              <a:t>The image first goes into the few processing techniques such has Gray-scaling and edge detection. After that the images goes into segmentation phase and those segmented characters are sent for text classification. As the k-NN algorithm has been trained it will try to perform text classification on them.</a:t>
            </a:r>
          </a:p>
        </p:txBody>
      </p:sp>
    </p:spTree>
    <p:extLst>
      <p:ext uri="{BB962C8B-B14F-4D97-AF65-F5344CB8AC3E}">
        <p14:creationId xmlns:p14="http://schemas.microsoft.com/office/powerpoint/2010/main" val="2682668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B7AE-615E-061B-6EDB-02A924789E53}"/>
              </a:ext>
            </a:extLst>
          </p:cNvPr>
          <p:cNvSpPr>
            <a:spLocks noGrp="1"/>
          </p:cNvSpPr>
          <p:nvPr>
            <p:ph type="title"/>
          </p:nvPr>
        </p:nvSpPr>
        <p:spPr>
          <a:xfrm>
            <a:off x="1297500" y="393750"/>
            <a:ext cx="7038900" cy="613519"/>
          </a:xfrm>
        </p:spPr>
        <p:txBody>
          <a:bodyPr/>
          <a:lstStyle/>
          <a:p>
            <a:pPr algn="ctr"/>
            <a:r>
              <a:rPr lang="en-IN" dirty="0"/>
              <a:t>Future Enhancement </a:t>
            </a:r>
          </a:p>
        </p:txBody>
      </p:sp>
      <p:sp>
        <p:nvSpPr>
          <p:cNvPr id="3" name="Text Placeholder 2">
            <a:extLst>
              <a:ext uri="{FF2B5EF4-FFF2-40B4-BE49-F238E27FC236}">
                <a16:creationId xmlns:a16="http://schemas.microsoft.com/office/drawing/2014/main" id="{04B8D0A7-66A8-710D-883F-4A6D3F700E58}"/>
              </a:ext>
            </a:extLst>
          </p:cNvPr>
          <p:cNvSpPr>
            <a:spLocks noGrp="1"/>
          </p:cNvSpPr>
          <p:nvPr>
            <p:ph type="body" idx="1"/>
          </p:nvPr>
        </p:nvSpPr>
        <p:spPr>
          <a:xfrm>
            <a:off x="1218919" y="1116150"/>
            <a:ext cx="7038900" cy="3563006"/>
          </a:xfrm>
        </p:spPr>
        <p:txBody>
          <a:bodyPr>
            <a:normAutofit fontScale="92500" lnSpcReduction="20000"/>
          </a:bodyPr>
          <a:lstStyle/>
          <a:p>
            <a:pPr marL="146050" indent="0">
              <a:buNone/>
            </a:pPr>
            <a:r>
              <a:rPr lang="en-AU" sz="1800" dirty="0">
                <a:latin typeface="Lato" panose="020F0502020204030203" pitchFamily="34" charset="0"/>
                <a:ea typeface="Lato" panose="020F0502020204030203" pitchFamily="34" charset="0"/>
                <a:cs typeface="Lato" panose="020F0502020204030203" pitchFamily="34" charset="0"/>
              </a:rPr>
              <a:t>The future Enhancements can be:</a:t>
            </a:r>
          </a:p>
          <a:p>
            <a:pPr marL="146050" indent="0">
              <a:buNone/>
            </a:pPr>
            <a:endParaRPr lang="en-AU" sz="1800" dirty="0">
              <a:effectLst/>
              <a:latin typeface="Lato" panose="020F0502020204030203" pitchFamily="34" charset="0"/>
              <a:ea typeface="Lato" panose="020F0502020204030203" pitchFamily="34" charset="0"/>
              <a:cs typeface="Lato" panose="020F0502020204030203" pitchFamily="34" charset="0"/>
            </a:endParaRPr>
          </a:p>
          <a:p>
            <a:r>
              <a:rPr lang="en-AU" sz="1800" dirty="0">
                <a:latin typeface="Lato" panose="020F0502020204030203" pitchFamily="34" charset="0"/>
                <a:ea typeface="Lato" panose="020F0502020204030203" pitchFamily="34" charset="0"/>
                <a:cs typeface="Lato" panose="020F0502020204030203" pitchFamily="34" charset="0"/>
              </a:rPr>
              <a:t>A</a:t>
            </a:r>
            <a:r>
              <a:rPr lang="en-AU" sz="1800" dirty="0">
                <a:effectLst/>
                <a:latin typeface="Lato" panose="020F0502020204030203" pitchFamily="34" charset="0"/>
                <a:ea typeface="Lato" panose="020F0502020204030203" pitchFamily="34" charset="0"/>
                <a:cs typeface="Lato" panose="020F0502020204030203" pitchFamily="34" charset="0"/>
              </a:rPr>
              <a:t> hybrid classifier that can combine different classifiers and train it on a wider variety of dataset to increase the accuracy.</a:t>
            </a:r>
          </a:p>
          <a:p>
            <a:r>
              <a:rPr lang="en-AU" sz="1800" dirty="0">
                <a:latin typeface="Lato" panose="020F0502020204030203" pitchFamily="34" charset="0"/>
                <a:ea typeface="Lato" panose="020F0502020204030203" pitchFamily="34" charset="0"/>
                <a:cs typeface="Lato" panose="020F0502020204030203" pitchFamily="34" charset="0"/>
              </a:rPr>
              <a:t>A system where it can identify the  no-helmet or Triple riders and send the challan direct to there phone.</a:t>
            </a:r>
          </a:p>
          <a:p>
            <a:r>
              <a:rPr lang="en-AU" sz="1800" dirty="0">
                <a:effectLst/>
                <a:latin typeface="Lato" panose="020F0502020204030203" pitchFamily="34" charset="0"/>
                <a:ea typeface="Lato" panose="020F0502020204030203" pitchFamily="34" charset="0"/>
                <a:cs typeface="Lato" panose="020F0502020204030203" pitchFamily="34" charset="0"/>
              </a:rPr>
              <a:t>By positioning the camera to capture the ideal body and using neural networks in two layers, this accuracy can be significantly increased.</a:t>
            </a:r>
            <a:endParaRPr lang="en-AU" sz="1800" dirty="0">
              <a:latin typeface="Lato" panose="020F0502020204030203" pitchFamily="34" charset="0"/>
              <a:ea typeface="Lato" panose="020F0502020204030203" pitchFamily="34" charset="0"/>
              <a:cs typeface="Lato" panose="020F0502020204030203" pitchFamily="34" charset="0"/>
            </a:endParaRPr>
          </a:p>
          <a:p>
            <a:pPr marL="146050" indent="0">
              <a:buNone/>
            </a:pPr>
            <a:endParaRPr lang="en-AU" sz="1800" dirty="0">
              <a:effectLst/>
              <a:latin typeface="Lato" panose="020F0502020204030203" pitchFamily="34" charset="0"/>
              <a:ea typeface="Lato" panose="020F0502020204030203" pitchFamily="34" charset="0"/>
              <a:cs typeface="Lato" panose="020F0502020204030203" pitchFamily="34" charset="0"/>
            </a:endParaRPr>
          </a:p>
          <a:p>
            <a:pPr marL="146050" indent="0">
              <a:buNone/>
            </a:pPr>
            <a:r>
              <a:rPr lang="en-AU" sz="1800" dirty="0">
                <a:latin typeface="Lato" panose="020F0502020204030203" pitchFamily="34" charset="0"/>
                <a:ea typeface="Lato" panose="020F0502020204030203" pitchFamily="34" charset="0"/>
                <a:cs typeface="Lato" panose="020F0502020204030203" pitchFamily="34" charset="0"/>
              </a:rPr>
              <a:t>As many scholars like to research in this field, they can build much  advanced techniques for detection and  recognition which may increase the accuracy.</a:t>
            </a:r>
            <a:endParaRPr lang="en-AU" sz="18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236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672A-2639-D2D5-04FB-8EAF9425738F}"/>
              </a:ext>
            </a:extLst>
          </p:cNvPr>
          <p:cNvSpPr>
            <a:spLocks noGrp="1"/>
          </p:cNvSpPr>
          <p:nvPr>
            <p:ph type="title"/>
          </p:nvPr>
        </p:nvSpPr>
        <p:spPr/>
        <p:txBody>
          <a:bodyPr/>
          <a:lstStyle/>
          <a:p>
            <a:pPr algn="ctr"/>
            <a:r>
              <a:rPr lang="en-IN" dirty="0"/>
              <a:t>References</a:t>
            </a:r>
          </a:p>
        </p:txBody>
      </p:sp>
      <p:sp>
        <p:nvSpPr>
          <p:cNvPr id="3" name="Text Placeholder 2">
            <a:extLst>
              <a:ext uri="{FF2B5EF4-FFF2-40B4-BE49-F238E27FC236}">
                <a16:creationId xmlns:a16="http://schemas.microsoft.com/office/drawing/2014/main" id="{9206D148-1C9D-5879-3DF7-C0EE77131D4B}"/>
              </a:ext>
            </a:extLst>
          </p:cNvPr>
          <p:cNvSpPr>
            <a:spLocks noGrp="1"/>
          </p:cNvSpPr>
          <p:nvPr>
            <p:ph type="body" idx="1"/>
          </p:nvPr>
        </p:nvSpPr>
        <p:spPr>
          <a:xfrm>
            <a:off x="428626" y="1567550"/>
            <a:ext cx="3936206" cy="2911200"/>
          </a:xfrm>
        </p:spPr>
        <p:txBody>
          <a:bodyPr>
            <a:noAutofit/>
          </a:bodyPr>
          <a:lstStyle/>
          <a:p>
            <a:pPr>
              <a:buFont typeface="Wingdings" panose="05000000000000000000" pitchFamily="2" charset="2"/>
              <a:buChar char="Ø"/>
            </a:pPr>
            <a:r>
              <a:rPr lang="en-IN" sz="900" dirty="0"/>
              <a:t>Object Recognition Using K-Nearest </a:t>
            </a:r>
            <a:r>
              <a:rPr lang="en-IN" sz="900" dirty="0" err="1"/>
              <a:t>Neighbor</a:t>
            </a:r>
            <a:r>
              <a:rPr lang="en-IN" sz="900" dirty="0"/>
              <a:t> Supported By Eigen Value Generated From the Features of an Image, </a:t>
            </a:r>
            <a:r>
              <a:rPr lang="en-IN" sz="900" dirty="0" err="1"/>
              <a:t>Dr.</a:t>
            </a:r>
            <a:r>
              <a:rPr lang="en-IN" sz="900" dirty="0"/>
              <a:t> </a:t>
            </a:r>
            <a:r>
              <a:rPr lang="en-IN" sz="900" dirty="0" err="1"/>
              <a:t>R.Muralidharan</a:t>
            </a:r>
            <a:endParaRPr lang="en-IN" sz="900" dirty="0"/>
          </a:p>
          <a:p>
            <a:pPr>
              <a:buFont typeface="Wingdings" panose="05000000000000000000" pitchFamily="2" charset="2"/>
              <a:buChar char="Ø"/>
            </a:pPr>
            <a:r>
              <a:rPr lang="en-IN" sz="900" dirty="0"/>
              <a:t>“Handwritten Digit Recognition Using K-Nearest Neighbour Classifier”: U Ravi Babu, </a:t>
            </a:r>
            <a:r>
              <a:rPr lang="en-IN" sz="900" dirty="0" err="1"/>
              <a:t>Dr.</a:t>
            </a:r>
            <a:r>
              <a:rPr lang="en-IN" sz="900" dirty="0"/>
              <a:t> Y </a:t>
            </a:r>
            <a:r>
              <a:rPr lang="en-IN" sz="900" dirty="0" err="1"/>
              <a:t>Venkateswarlu</a:t>
            </a:r>
            <a:r>
              <a:rPr lang="en-IN" sz="900" dirty="0"/>
              <a:t>, </a:t>
            </a:r>
            <a:r>
              <a:rPr lang="en-IN" sz="900" dirty="0" err="1"/>
              <a:t>Aneel</a:t>
            </a:r>
            <a:r>
              <a:rPr lang="en-IN" sz="900" dirty="0"/>
              <a:t> Kumar </a:t>
            </a:r>
            <a:r>
              <a:rPr lang="en-IN" sz="900" dirty="0" err="1"/>
              <a:t>Chintha</a:t>
            </a:r>
            <a:r>
              <a:rPr lang="en-IN" sz="900" dirty="0"/>
              <a:t>.</a:t>
            </a:r>
          </a:p>
          <a:p>
            <a:pPr>
              <a:buFont typeface="Wingdings" panose="05000000000000000000" pitchFamily="2" charset="2"/>
              <a:buChar char="Ø"/>
            </a:pPr>
            <a:r>
              <a:rPr lang="en-IN" sz="900" dirty="0"/>
              <a:t>Kulkarni P, Khatri A, Banga P and Shah K 2009 Automatic number plate recognition (</a:t>
            </a:r>
            <a:r>
              <a:rPr lang="en-IN" sz="900" dirty="0" err="1"/>
              <a:t>anpr</a:t>
            </a:r>
            <a:r>
              <a:rPr lang="en-IN" sz="900" dirty="0"/>
              <a:t>) system for </a:t>
            </a:r>
            <a:r>
              <a:rPr lang="en-IN" sz="900" dirty="0" err="1"/>
              <a:t>indian</a:t>
            </a:r>
            <a:r>
              <a:rPr lang="en-IN" sz="900" dirty="0"/>
              <a:t> conditions 2009 19th International Conference </a:t>
            </a:r>
            <a:r>
              <a:rPr lang="en-IN" sz="900" dirty="0" err="1"/>
              <a:t>Radioelektronika</a:t>
            </a:r>
            <a:r>
              <a:rPr lang="en-IN" sz="900" dirty="0"/>
              <a:t> pp 111-114</a:t>
            </a:r>
          </a:p>
          <a:p>
            <a:pPr>
              <a:buFont typeface="Wingdings" panose="05000000000000000000" pitchFamily="2" charset="2"/>
              <a:buChar char="Ø"/>
            </a:pPr>
            <a:r>
              <a:rPr lang="en-IN" sz="900" dirty="0"/>
              <a:t>M. S. Uddin, A. K. Das and M. A. </a:t>
            </a:r>
            <a:r>
              <a:rPr lang="en-IN" sz="900" dirty="0" err="1"/>
              <a:t>Taleb</a:t>
            </a:r>
            <a:r>
              <a:rPr lang="en-IN" sz="900" dirty="0"/>
              <a:t>, "Real-time Area Based Traffic Density Estimation by Image Processing for Traffic Signal Control System: Bangladesh Perspective," in 2nd Int'l Conf. on Electrical Engineering and Information &amp; Communication Technology, Dhaka, 2015.</a:t>
            </a:r>
          </a:p>
          <a:p>
            <a:pPr>
              <a:buFont typeface="Wingdings" panose="05000000000000000000" pitchFamily="2" charset="2"/>
              <a:buChar char="Ø"/>
            </a:pPr>
            <a:r>
              <a:rPr lang="en-IN" sz="900" dirty="0"/>
              <a:t>B. F. Momin and T. M. </a:t>
            </a:r>
            <a:r>
              <a:rPr lang="en-IN" sz="900" dirty="0" err="1"/>
              <a:t>Mujawar</a:t>
            </a:r>
            <a:r>
              <a:rPr lang="en-IN" sz="900" dirty="0"/>
              <a:t>, "Vehicle detection and Attribute based search of vehicles in video surveillance system," in International Conference on Circuit, Power and Computing Technologies, Nagercoil, 2015.</a:t>
            </a:r>
          </a:p>
          <a:p>
            <a:pPr>
              <a:buFont typeface="Wingdings" panose="05000000000000000000" pitchFamily="2" charset="2"/>
              <a:buChar char="Ø"/>
            </a:pPr>
            <a:endParaRPr lang="en-IN" sz="900" dirty="0"/>
          </a:p>
          <a:p>
            <a:pPr>
              <a:buFont typeface="Wingdings" panose="05000000000000000000" pitchFamily="2" charset="2"/>
              <a:buChar char="Ø"/>
            </a:pPr>
            <a:endParaRPr lang="en-IN" sz="900" dirty="0"/>
          </a:p>
        </p:txBody>
      </p:sp>
      <p:sp>
        <p:nvSpPr>
          <p:cNvPr id="5" name="Text Placeholder 2">
            <a:extLst>
              <a:ext uri="{FF2B5EF4-FFF2-40B4-BE49-F238E27FC236}">
                <a16:creationId xmlns:a16="http://schemas.microsoft.com/office/drawing/2014/main" id="{C2DC6A2C-D2BF-E86C-C461-0E360D9E3563}"/>
              </a:ext>
            </a:extLst>
          </p:cNvPr>
          <p:cNvSpPr txBox="1">
            <a:spLocks/>
          </p:cNvSpPr>
          <p:nvPr/>
        </p:nvSpPr>
        <p:spPr>
          <a:xfrm>
            <a:off x="4816950" y="1567550"/>
            <a:ext cx="3936206" cy="29112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a:buFont typeface="Wingdings" panose="05000000000000000000" pitchFamily="2" charset="2"/>
              <a:buChar char="Ø"/>
            </a:pPr>
            <a:r>
              <a:rPr lang="en-IN" sz="900" dirty="0"/>
              <a:t>Sai </a:t>
            </a:r>
            <a:r>
              <a:rPr lang="en-IN" sz="900" dirty="0" err="1"/>
              <a:t>Jahnavi</a:t>
            </a:r>
            <a:r>
              <a:rPr lang="en-IN" sz="900" dirty="0"/>
              <a:t> </a:t>
            </a:r>
            <a:r>
              <a:rPr lang="en-IN" sz="900" dirty="0" err="1"/>
              <a:t>Bachu</a:t>
            </a:r>
            <a:r>
              <a:rPr lang="en-IN" sz="900" dirty="0"/>
              <a:t>, B. Tech in K L University, "Character Recognition using KNN Algorithm" International Journal of Science and Research (IJSR),ISSN: 2319-7064,SJIF (2019): 7.583</a:t>
            </a:r>
          </a:p>
          <a:p>
            <a:pPr>
              <a:buFont typeface="Wingdings" panose="05000000000000000000" pitchFamily="2" charset="2"/>
              <a:buChar char="Ø"/>
            </a:pPr>
            <a:r>
              <a:rPr lang="en-US" sz="900" dirty="0"/>
              <a:t>Islam R, Sharif K F and Biswas S 2015 Automatic vehicle number plate recognition using structured elements 2015 IEEE Conference on Systems, Process and Control (ICSPC) pp 44-48</a:t>
            </a:r>
          </a:p>
          <a:p>
            <a:pPr>
              <a:buFont typeface="Wingdings" panose="05000000000000000000" pitchFamily="2" charset="2"/>
              <a:buChar char="Ø"/>
            </a:pPr>
            <a:r>
              <a:rPr lang="en-US" sz="900" dirty="0"/>
              <a:t>M. Kumar, M. K. Jindal and R. K. Sharma, "k-nearest </a:t>
            </a:r>
            <a:r>
              <a:rPr lang="en-US" sz="900" dirty="0" err="1"/>
              <a:t>neighbour</a:t>
            </a:r>
            <a:r>
              <a:rPr lang="en-US" sz="900" dirty="0"/>
              <a:t> based offline handwritten Gurmukhi character recognition," in </a:t>
            </a:r>
            <a:r>
              <a:rPr lang="en-US" sz="900" dirty="0" err="1"/>
              <a:t>ernational</a:t>
            </a:r>
            <a:r>
              <a:rPr lang="en-US" sz="900" dirty="0"/>
              <a:t> Conference on Image Information </a:t>
            </a:r>
            <a:r>
              <a:rPr lang="en-US" sz="900" dirty="0" err="1"/>
              <a:t>Processing,Himachal</a:t>
            </a:r>
            <a:r>
              <a:rPr lang="en-US" sz="900" dirty="0"/>
              <a:t> Pradesh, 2011.</a:t>
            </a:r>
          </a:p>
          <a:p>
            <a:pPr>
              <a:buFont typeface="Wingdings" panose="05000000000000000000" pitchFamily="2" charset="2"/>
              <a:buChar char="Ø"/>
            </a:pPr>
            <a:r>
              <a:rPr lang="en-IN" sz="900" dirty="0"/>
              <a:t>A. R. F. </a:t>
            </a:r>
            <a:r>
              <a:rPr lang="en-IN" sz="900" dirty="0" err="1"/>
              <a:t>Quiros</a:t>
            </a:r>
            <a:r>
              <a:rPr lang="en-IN" sz="900" dirty="0"/>
              <a:t>, A. Abad, A. C. P. </a:t>
            </a:r>
            <a:r>
              <a:rPr lang="en-IN" sz="900" dirty="0" err="1"/>
              <a:t>Uy</a:t>
            </a:r>
            <a:r>
              <a:rPr lang="en-IN" sz="900" dirty="0"/>
              <a:t>, A. </a:t>
            </a:r>
            <a:r>
              <a:rPr lang="en-IN" sz="900" dirty="0" err="1"/>
              <a:t>Bandala</a:t>
            </a:r>
            <a:r>
              <a:rPr lang="en-IN" sz="900" dirty="0"/>
              <a:t>, R. A. </a:t>
            </a:r>
            <a:r>
              <a:rPr lang="en-IN" sz="900" dirty="0" err="1"/>
              <a:t>Bedruz</a:t>
            </a:r>
            <a:r>
              <a:rPr lang="en-IN" sz="900" dirty="0"/>
              <a:t>, E. </a:t>
            </a:r>
            <a:r>
              <a:rPr lang="en-IN" sz="900" dirty="0" err="1"/>
              <a:t>Sybingco</a:t>
            </a:r>
            <a:r>
              <a:rPr lang="en-IN" sz="900" dirty="0"/>
              <a:t> and E. P. </a:t>
            </a:r>
            <a:r>
              <a:rPr lang="en-IN" sz="900" dirty="0" err="1"/>
              <a:t>Dadios</a:t>
            </a:r>
            <a:r>
              <a:rPr lang="en-IN" sz="900" dirty="0"/>
              <a:t>, "Automated Traffic Violation Apprehension System Using Genetic Algorithm and Artificial Neural Network," in TENCON 2016 - 2016 IEEE Region 10 Conference, Singapore, 2016.</a:t>
            </a:r>
          </a:p>
          <a:p>
            <a:pPr>
              <a:buFont typeface="Wingdings" panose="05000000000000000000" pitchFamily="2" charset="2"/>
              <a:buChar char="Ø"/>
            </a:pPr>
            <a:endParaRPr lang="en-US" sz="900" dirty="0"/>
          </a:p>
        </p:txBody>
      </p:sp>
    </p:spTree>
    <p:extLst>
      <p:ext uri="{BB962C8B-B14F-4D97-AF65-F5344CB8AC3E}">
        <p14:creationId xmlns:p14="http://schemas.microsoft.com/office/powerpoint/2010/main" val="30285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09B8-4998-10EE-AA48-242B25DE40A5}"/>
              </a:ext>
            </a:extLst>
          </p:cNvPr>
          <p:cNvSpPr>
            <a:spLocks noGrp="1"/>
          </p:cNvSpPr>
          <p:nvPr>
            <p:ph type="ctrTitle"/>
          </p:nvPr>
        </p:nvSpPr>
        <p:spPr/>
        <p:txBody>
          <a:bodyPr/>
          <a:lstStyle/>
          <a:p>
            <a:r>
              <a:rPr lang="en-IN" dirty="0"/>
              <a:t>Thank You </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256983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297488" y="102600"/>
            <a:ext cx="7038900" cy="529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t>EXISTING SYSTEM</a:t>
            </a:r>
            <a:endParaRPr u="sng"/>
          </a:p>
        </p:txBody>
      </p:sp>
      <p:sp>
        <p:nvSpPr>
          <p:cNvPr id="158" name="Google Shape;158;p16"/>
          <p:cNvSpPr txBox="1">
            <a:spLocks noGrp="1"/>
          </p:cNvSpPr>
          <p:nvPr>
            <p:ph type="body" idx="1"/>
          </p:nvPr>
        </p:nvSpPr>
        <p:spPr>
          <a:xfrm>
            <a:off x="1211225" y="63180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Automatic Number Plate Recognition (ANPR) system using Optical Character Recognition (OCR).</a:t>
            </a:r>
            <a:endParaRPr/>
          </a:p>
          <a:p>
            <a:pPr marL="0" lvl="0" indent="0" algn="l" rtl="0">
              <a:spcBef>
                <a:spcPts val="1200"/>
              </a:spcBef>
              <a:spcAft>
                <a:spcPts val="0"/>
              </a:spcAft>
              <a:buNone/>
            </a:pPr>
            <a:r>
              <a:rPr lang="en"/>
              <a:t>It is one of the good way of detecting the number plate.  </a:t>
            </a:r>
            <a:endParaRPr/>
          </a:p>
          <a:p>
            <a:pPr marL="0" lvl="0" indent="0" algn="l" rtl="0">
              <a:spcBef>
                <a:spcPts val="1200"/>
              </a:spcBef>
              <a:spcAft>
                <a:spcPts val="0"/>
              </a:spcAft>
              <a:buNone/>
            </a:pPr>
            <a:r>
              <a:rPr lang="en"/>
              <a:t>In this system there are two major components and they are:</a:t>
            </a:r>
            <a:endParaRPr/>
          </a:p>
          <a:p>
            <a:pPr marL="457200" lvl="0" indent="-311150" algn="l" rtl="0">
              <a:spcBef>
                <a:spcPts val="1200"/>
              </a:spcBef>
              <a:spcAft>
                <a:spcPts val="0"/>
              </a:spcAft>
              <a:buSzPts val="1300"/>
              <a:buAutoNum type="arabicPeriod"/>
            </a:pPr>
            <a:r>
              <a:rPr lang="en"/>
              <a:t>Cameras at front-end:  It is responsible for capturing and sending the image to the Computers at Back-end.</a:t>
            </a:r>
            <a:endParaRPr/>
          </a:p>
          <a:p>
            <a:pPr marL="457200" lvl="0" indent="-311150" algn="l" rtl="0">
              <a:spcBef>
                <a:spcPts val="0"/>
              </a:spcBef>
              <a:spcAft>
                <a:spcPts val="0"/>
              </a:spcAft>
              <a:buSzPts val="1300"/>
              <a:buAutoNum type="arabicPeriod"/>
            </a:pPr>
            <a:r>
              <a:rPr lang="en"/>
              <a:t>Computers at Back-end: Now, the Back-end systems uses OCR for extracting the alphanumeric characters. For operating in big scale it needs of high end farm of systems.</a:t>
            </a:r>
            <a:endParaRPr/>
          </a:p>
        </p:txBody>
      </p:sp>
      <p:pic>
        <p:nvPicPr>
          <p:cNvPr id="159" name="Google Shape;159;p16"/>
          <p:cNvPicPr preferRelativeResize="0"/>
          <p:nvPr/>
        </p:nvPicPr>
        <p:blipFill>
          <a:blip r:embed="rId3">
            <a:alphaModFix/>
          </a:blip>
          <a:stretch>
            <a:fillRect/>
          </a:stretch>
        </p:blipFill>
        <p:spPr>
          <a:xfrm>
            <a:off x="3095975" y="3056425"/>
            <a:ext cx="3441926" cy="1936100"/>
          </a:xfrm>
          <a:prstGeom prst="rect">
            <a:avLst/>
          </a:prstGeom>
          <a:noFill/>
          <a:ln>
            <a:noFill/>
          </a:ln>
        </p:spPr>
      </p:pic>
      <p:sp>
        <p:nvSpPr>
          <p:cNvPr id="160" name="Google Shape;160;p16"/>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254350" y="124175"/>
            <a:ext cx="7038900" cy="529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t>DRAWBACKS OF EXISTING SYSTEM</a:t>
            </a:r>
            <a:endParaRPr u="sng"/>
          </a:p>
        </p:txBody>
      </p:sp>
      <p:sp>
        <p:nvSpPr>
          <p:cNvPr id="166" name="Google Shape;166;p17"/>
          <p:cNvSpPr txBox="1">
            <a:spLocks noGrp="1"/>
          </p:cNvSpPr>
          <p:nvPr>
            <p:ph type="body" idx="1"/>
          </p:nvPr>
        </p:nvSpPr>
        <p:spPr>
          <a:xfrm>
            <a:off x="1075850" y="653375"/>
            <a:ext cx="7395900" cy="4270200"/>
          </a:xfrm>
          <a:prstGeom prst="rect">
            <a:avLst/>
          </a:prstGeom>
        </p:spPr>
        <p:txBody>
          <a:bodyPr spcFirstLastPara="1" wrap="square" lIns="91425" tIns="91425" rIns="91425" bIns="91425" anchor="t" anchorCtr="0">
            <a:normAutofit fontScale="92500" lnSpcReduction="10000"/>
          </a:bodyPr>
          <a:lstStyle/>
          <a:p>
            <a:pPr marL="0" lvl="0" indent="0" algn="l" rtl="0">
              <a:spcBef>
                <a:spcPts val="1200"/>
              </a:spcBef>
              <a:spcAft>
                <a:spcPts val="0"/>
              </a:spcAft>
              <a:buNone/>
            </a:pPr>
            <a:r>
              <a:rPr lang="en"/>
              <a:t>In recent years, this technology of license plate recognition is getting implemented at a fast pace. All these use-cases are implied in real-time environments replacing the human eye with computer vision. This raises problems such as</a:t>
            </a:r>
            <a:endParaRPr/>
          </a:p>
          <a:p>
            <a:pPr marL="0" lvl="0" indent="0" algn="l" rtl="0">
              <a:spcBef>
                <a:spcPts val="1200"/>
              </a:spcBef>
              <a:spcAft>
                <a:spcPts val="0"/>
              </a:spcAft>
              <a:buNone/>
            </a:pPr>
            <a:r>
              <a:rPr lang="en"/>
              <a:t>a) motion blurred effect due to fast-paced vehicle.</a:t>
            </a:r>
            <a:endParaRPr/>
          </a:p>
          <a:p>
            <a:pPr marL="0" lvl="0" indent="0" algn="l" rtl="0">
              <a:spcBef>
                <a:spcPts val="1200"/>
              </a:spcBef>
              <a:spcAft>
                <a:spcPts val="0"/>
              </a:spcAft>
              <a:buNone/>
            </a:pPr>
            <a:r>
              <a:rPr lang="en"/>
              <a:t>b) excessive light due to external headlights/reflections.</a:t>
            </a:r>
            <a:endParaRPr/>
          </a:p>
          <a:p>
            <a:pPr marL="0" lvl="0" indent="0" algn="l" rtl="0">
              <a:spcBef>
                <a:spcPts val="1200"/>
              </a:spcBef>
              <a:spcAft>
                <a:spcPts val="0"/>
              </a:spcAft>
              <a:buNone/>
            </a:pPr>
            <a:r>
              <a:rPr lang="en"/>
              <a:t>c) poor illumination due to night time or broken street lights.</a:t>
            </a:r>
            <a:endParaRPr/>
          </a:p>
          <a:p>
            <a:pPr marL="0" lvl="0" indent="0" algn="l" rtl="0">
              <a:spcBef>
                <a:spcPts val="1200"/>
              </a:spcBef>
              <a:spcAft>
                <a:spcPts val="0"/>
              </a:spcAft>
              <a:buNone/>
            </a:pPr>
            <a:r>
              <a:rPr lang="en"/>
              <a:t>d) plate contamination due to malfunctioning street/building lights.</a:t>
            </a:r>
            <a:endParaRPr/>
          </a:p>
          <a:p>
            <a:pPr marL="0" lvl="0" indent="0" algn="l" rtl="0">
              <a:spcBef>
                <a:spcPts val="1200"/>
              </a:spcBef>
              <a:spcAft>
                <a:spcPts val="0"/>
              </a:spcAft>
              <a:buNone/>
            </a:pPr>
            <a:r>
              <a:rPr lang="en"/>
              <a:t>e) low resolution due to dust/rain/hardware.</a:t>
            </a:r>
            <a:endParaRPr/>
          </a:p>
          <a:p>
            <a:pPr marL="0" lvl="0" indent="0" algn="l" rtl="0">
              <a:spcBef>
                <a:spcPts val="1200"/>
              </a:spcBef>
              <a:spcAft>
                <a:spcPts val="0"/>
              </a:spcAft>
              <a:buNone/>
            </a:pPr>
            <a:r>
              <a:rPr lang="en"/>
              <a:t>f) tilted image due to camera angle.</a:t>
            </a:r>
            <a:endParaRPr/>
          </a:p>
          <a:p>
            <a:pPr marL="0" lvl="0" indent="0" algn="l" rtl="0">
              <a:spcBef>
                <a:spcPts val="1200"/>
              </a:spcBef>
              <a:spcAft>
                <a:spcPts val="0"/>
              </a:spcAft>
              <a:buNone/>
            </a:pPr>
            <a:r>
              <a:rPr lang="en"/>
              <a:t>g) character contours like various font style/size.</a:t>
            </a:r>
            <a:endParaRPr/>
          </a:p>
          <a:p>
            <a:pPr marL="0" lvl="0" indent="0" algn="l" rtl="0">
              <a:spcBef>
                <a:spcPts val="1200"/>
              </a:spcBef>
              <a:spcAft>
                <a:spcPts val="0"/>
              </a:spcAft>
              <a:buNone/>
            </a:pPr>
            <a:r>
              <a:rPr lang="en"/>
              <a:t>h) segmentation level due to plate background/texture/natural light.</a:t>
            </a:r>
            <a:endParaRPr/>
          </a:p>
          <a:p>
            <a:pPr marL="0" lvl="0" indent="0" algn="l" rtl="0">
              <a:spcBef>
                <a:spcPts val="1200"/>
              </a:spcBef>
              <a:spcAft>
                <a:spcPts val="1200"/>
              </a:spcAft>
              <a:buNone/>
            </a:pPr>
            <a:r>
              <a:rPr lang="en"/>
              <a:t>i) similar characters such as D-0-Q-U, 2-Z, S-5, B-8–3, and C-G.</a:t>
            </a:r>
            <a:endParaRPr/>
          </a:p>
        </p:txBody>
      </p:sp>
      <p:pic>
        <p:nvPicPr>
          <p:cNvPr id="167" name="Google Shape;167;p17"/>
          <p:cNvPicPr preferRelativeResize="0"/>
          <p:nvPr/>
        </p:nvPicPr>
        <p:blipFill>
          <a:blip r:embed="rId3">
            <a:alphaModFix/>
          </a:blip>
          <a:stretch>
            <a:fillRect/>
          </a:stretch>
        </p:blipFill>
        <p:spPr>
          <a:xfrm>
            <a:off x="6047725" y="1582325"/>
            <a:ext cx="2969625" cy="2412300"/>
          </a:xfrm>
          <a:prstGeom prst="rect">
            <a:avLst/>
          </a:prstGeom>
          <a:noFill/>
          <a:ln>
            <a:noFill/>
          </a:ln>
        </p:spPr>
      </p:pic>
      <p:pic>
        <p:nvPicPr>
          <p:cNvPr id="168" name="Google Shape;168;p17"/>
          <p:cNvPicPr preferRelativeResize="0"/>
          <p:nvPr/>
        </p:nvPicPr>
        <p:blipFill rotWithShape="1">
          <a:blip r:embed="rId3">
            <a:alphaModFix/>
          </a:blip>
          <a:srcRect l="17868" t="38765" r="75958" b="56316"/>
          <a:stretch/>
        </p:blipFill>
        <p:spPr>
          <a:xfrm>
            <a:off x="6912499" y="4244225"/>
            <a:ext cx="1240076" cy="529200"/>
          </a:xfrm>
          <a:prstGeom prst="rect">
            <a:avLst/>
          </a:prstGeom>
          <a:noFill/>
          <a:ln>
            <a:noFill/>
          </a:ln>
        </p:spPr>
      </p:pic>
      <p:cxnSp>
        <p:nvCxnSpPr>
          <p:cNvPr id="169" name="Google Shape;169;p17"/>
          <p:cNvCxnSpPr>
            <a:stCxn id="168" idx="1"/>
          </p:cNvCxnSpPr>
          <p:nvPr/>
        </p:nvCxnSpPr>
        <p:spPr>
          <a:xfrm rot="10800000">
            <a:off x="6612199" y="2605325"/>
            <a:ext cx="300300" cy="19035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17"/>
          <p:cNvCxnSpPr>
            <a:stCxn id="168" idx="3"/>
          </p:cNvCxnSpPr>
          <p:nvPr/>
        </p:nvCxnSpPr>
        <p:spPr>
          <a:xfrm rot="10800000">
            <a:off x="6752475" y="2572925"/>
            <a:ext cx="1400100" cy="1935900"/>
          </a:xfrm>
          <a:prstGeom prst="straightConnector1">
            <a:avLst/>
          </a:prstGeom>
          <a:noFill/>
          <a:ln w="9525" cap="flat" cmpd="sng">
            <a:solidFill>
              <a:schemeClr val="dk2"/>
            </a:solidFill>
            <a:prstDash val="solid"/>
            <a:round/>
            <a:headEnd type="none" w="med" len="med"/>
            <a:tailEnd type="none" w="med" len="med"/>
          </a:ln>
        </p:spPr>
      </p:cxnSp>
      <p:sp>
        <p:nvSpPr>
          <p:cNvPr id="171" name="Google Shape;171;p17"/>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297500" y="221225"/>
            <a:ext cx="7038900" cy="475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t>PROPOSED SYSTEM</a:t>
            </a:r>
            <a:endParaRPr u="sng"/>
          </a:p>
        </p:txBody>
      </p:sp>
      <p:sp>
        <p:nvSpPr>
          <p:cNvPr id="177" name="Google Shape;177;p18"/>
          <p:cNvSpPr txBox="1">
            <a:spLocks noGrp="1"/>
          </p:cNvSpPr>
          <p:nvPr>
            <p:ph type="body" idx="1"/>
          </p:nvPr>
        </p:nvSpPr>
        <p:spPr>
          <a:xfrm>
            <a:off x="1124975" y="696725"/>
            <a:ext cx="7805400" cy="4280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a:t>We first introduce how to locate license plates and extract their corresponding regions, then segment these characters on located license plate.</a:t>
            </a:r>
            <a:endParaRPr/>
          </a:p>
          <a:p>
            <a:pPr marL="0" lvl="0" indent="0" algn="l" rtl="0">
              <a:spcBef>
                <a:spcPts val="1200"/>
              </a:spcBef>
              <a:spcAft>
                <a:spcPts val="0"/>
              </a:spcAft>
              <a:buNone/>
            </a:pPr>
            <a:r>
              <a:rPr lang="en"/>
              <a:t>And finally use “</a:t>
            </a:r>
            <a:r>
              <a:rPr lang="en" u="sng"/>
              <a:t>K-nearest neighbor (KNN) classifiers</a:t>
            </a:r>
            <a:r>
              <a:rPr lang="en"/>
              <a:t>” to recognize these segmented characters.</a:t>
            </a:r>
            <a:endParaRPr/>
          </a:p>
          <a:p>
            <a:pPr marL="0" lvl="0" indent="0" algn="l" rtl="0">
              <a:spcBef>
                <a:spcPts val="1200"/>
              </a:spcBef>
              <a:spcAft>
                <a:spcPts val="0"/>
              </a:spcAft>
              <a:buNone/>
            </a:pPr>
            <a:r>
              <a:rPr lang="en" u="sng"/>
              <a:t>IDEA:</a:t>
            </a:r>
            <a:endParaRPr u="sng"/>
          </a:p>
          <a:p>
            <a:pPr marL="0" lvl="0" indent="0" algn="l" rtl="0">
              <a:spcBef>
                <a:spcPts val="1200"/>
              </a:spcBef>
              <a:spcAft>
                <a:spcPts val="0"/>
              </a:spcAft>
              <a:buNone/>
            </a:pPr>
            <a:r>
              <a:rPr lang="en"/>
              <a:t>The sensory experiences will be very different and much more challenging in real time. Due to a variety of factors, it will be highly challenging for the algorithm to accurately detect the values, and occasionally the photographs may be rejected or identified incorrectly.</a:t>
            </a:r>
            <a:endParaRPr/>
          </a:p>
          <a:p>
            <a:pPr marL="0" lvl="0" indent="0" algn="l" rtl="0">
              <a:spcBef>
                <a:spcPts val="1200"/>
              </a:spcBef>
              <a:spcAft>
                <a:spcPts val="1200"/>
              </a:spcAft>
              <a:buNone/>
            </a:pPr>
            <a:r>
              <a:rPr lang="en"/>
              <a:t>In order to accurately and efficiently anticipate the characters, it is therefore intended to train the algorithm using a variety of samples using the kNN algorithm.</a:t>
            </a:r>
            <a:endParaRPr/>
          </a:p>
        </p:txBody>
      </p:sp>
      <p:pic>
        <p:nvPicPr>
          <p:cNvPr id="178" name="Google Shape;178;p18"/>
          <p:cNvPicPr preferRelativeResize="0"/>
          <p:nvPr/>
        </p:nvPicPr>
        <p:blipFill>
          <a:blip r:embed="rId3">
            <a:alphaModFix/>
          </a:blip>
          <a:stretch>
            <a:fillRect/>
          </a:stretch>
        </p:blipFill>
        <p:spPr>
          <a:xfrm>
            <a:off x="5785056" y="3369150"/>
            <a:ext cx="1998375" cy="1774350"/>
          </a:xfrm>
          <a:prstGeom prst="rect">
            <a:avLst/>
          </a:prstGeom>
          <a:noFill/>
          <a:ln>
            <a:noFill/>
          </a:ln>
        </p:spPr>
      </p:pic>
      <p:sp>
        <p:nvSpPr>
          <p:cNvPr id="179" name="Google Shape;179;p18"/>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t>Advantages of Proposed System</a:t>
            </a:r>
            <a:endParaRPr u="sng"/>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It may help classifying the things very fast.</a:t>
            </a:r>
            <a:endParaRPr/>
          </a:p>
          <a:p>
            <a:pPr marL="457200" lvl="0" indent="-311150" algn="l" rtl="0">
              <a:spcBef>
                <a:spcPts val="0"/>
              </a:spcBef>
              <a:spcAft>
                <a:spcPts val="0"/>
              </a:spcAft>
              <a:buSzPts val="1300"/>
              <a:buChar char="➔"/>
            </a:pPr>
            <a:r>
              <a:rPr lang="en"/>
              <a:t>It may produce high accuracy.</a:t>
            </a:r>
            <a:endParaRPr/>
          </a:p>
          <a:p>
            <a:pPr marL="457200" lvl="0" indent="-311150" algn="l" rtl="0">
              <a:spcBef>
                <a:spcPts val="0"/>
              </a:spcBef>
              <a:spcAft>
                <a:spcPts val="0"/>
              </a:spcAft>
              <a:buSzPts val="1300"/>
              <a:buChar char="➔"/>
            </a:pPr>
            <a:r>
              <a:rPr lang="en"/>
              <a:t>It is much more feasible and effective in classifying the elements in the segmentation phases.</a:t>
            </a:r>
            <a:endParaRPr/>
          </a:p>
        </p:txBody>
      </p:sp>
      <p:sp>
        <p:nvSpPr>
          <p:cNvPr id="198" name="Google Shape;198;p20"/>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u="sng" dirty="0"/>
              <a:t>Software Requirements</a:t>
            </a:r>
            <a:endParaRPr u="sng" dirty="0"/>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10000"/>
          </a:bodyPr>
          <a:lstStyle/>
          <a:p>
            <a:pPr marL="457200" lvl="0" indent="-311150" algn="l" rtl="0">
              <a:lnSpc>
                <a:spcPct val="150000"/>
              </a:lnSpc>
              <a:spcBef>
                <a:spcPts val="0"/>
              </a:spcBef>
              <a:spcAft>
                <a:spcPts val="0"/>
              </a:spcAft>
              <a:buSzPts val="1300"/>
              <a:buChar char="➔"/>
            </a:pPr>
            <a:r>
              <a:rPr lang="en-IN" b="1" dirty="0"/>
              <a:t>Operating System</a:t>
            </a:r>
            <a:r>
              <a:rPr lang="en-IN" dirty="0"/>
              <a:t>: Windows 11.</a:t>
            </a:r>
          </a:p>
          <a:p>
            <a:pPr marL="457200" lvl="0" indent="-311150" algn="l" rtl="0">
              <a:lnSpc>
                <a:spcPct val="150000"/>
              </a:lnSpc>
              <a:spcBef>
                <a:spcPts val="0"/>
              </a:spcBef>
              <a:spcAft>
                <a:spcPts val="0"/>
              </a:spcAft>
              <a:buSzPts val="1300"/>
              <a:buChar char="➔"/>
            </a:pPr>
            <a:r>
              <a:rPr lang="en-IN" b="1" dirty="0"/>
              <a:t>Language: </a:t>
            </a:r>
            <a:r>
              <a:rPr lang="en-IN" dirty="0"/>
              <a:t>Python</a:t>
            </a:r>
          </a:p>
          <a:p>
            <a:pPr marL="457200" lvl="0" indent="-311150" algn="l" rtl="0">
              <a:lnSpc>
                <a:spcPct val="150000"/>
              </a:lnSpc>
              <a:spcBef>
                <a:spcPts val="0"/>
              </a:spcBef>
              <a:spcAft>
                <a:spcPts val="0"/>
              </a:spcAft>
              <a:buSzPts val="1300"/>
              <a:buChar char="➔"/>
            </a:pPr>
            <a:r>
              <a:rPr lang="en-IN" b="1" dirty="0"/>
              <a:t>Tool : </a:t>
            </a:r>
            <a:r>
              <a:rPr lang="en-IN" dirty="0"/>
              <a:t>VS Code</a:t>
            </a:r>
          </a:p>
          <a:p>
            <a:pPr marL="457200" lvl="0" indent="-311150" algn="l" rtl="0">
              <a:lnSpc>
                <a:spcPct val="150000"/>
              </a:lnSpc>
              <a:spcBef>
                <a:spcPts val="0"/>
              </a:spcBef>
              <a:spcAft>
                <a:spcPts val="0"/>
              </a:spcAft>
              <a:buSzPts val="1300"/>
              <a:buChar char="➔"/>
            </a:pPr>
            <a:endParaRPr lang="en-IN" dirty="0"/>
          </a:p>
          <a:p>
            <a:pPr marL="146050" lvl="0" indent="0" algn="l" rtl="0">
              <a:lnSpc>
                <a:spcPct val="150000"/>
              </a:lnSpc>
              <a:spcBef>
                <a:spcPts val="0"/>
              </a:spcBef>
              <a:spcAft>
                <a:spcPts val="0"/>
              </a:spcAft>
              <a:buSzPts val="1300"/>
              <a:buNone/>
            </a:pPr>
            <a:endParaRPr lang="en-IN" dirty="0"/>
          </a:p>
          <a:p>
            <a:pPr marL="146050" lvl="0" indent="0" algn="l" rtl="0">
              <a:lnSpc>
                <a:spcPct val="150000"/>
              </a:lnSpc>
              <a:spcBef>
                <a:spcPts val="0"/>
              </a:spcBef>
              <a:spcAft>
                <a:spcPts val="0"/>
              </a:spcAft>
              <a:buSzPts val="1300"/>
              <a:buNone/>
            </a:pPr>
            <a:r>
              <a:rPr lang="en-IN" b="1" u="sng" dirty="0"/>
              <a:t>Modules Required:</a:t>
            </a:r>
          </a:p>
          <a:p>
            <a:pPr marL="146050" lvl="0" indent="0" algn="l" rtl="0">
              <a:lnSpc>
                <a:spcPct val="150000"/>
              </a:lnSpc>
              <a:spcBef>
                <a:spcPts val="0"/>
              </a:spcBef>
              <a:spcAft>
                <a:spcPts val="0"/>
              </a:spcAft>
              <a:buSzPts val="1300"/>
              <a:buNone/>
            </a:pPr>
            <a:endParaRPr lang="en-IN" b="1" u="sng" dirty="0"/>
          </a:p>
          <a:p>
            <a:pPr marL="457200" lvl="0" indent="-311150" algn="l" rtl="0">
              <a:lnSpc>
                <a:spcPct val="150000"/>
              </a:lnSpc>
              <a:spcBef>
                <a:spcPts val="0"/>
              </a:spcBef>
              <a:spcAft>
                <a:spcPts val="0"/>
              </a:spcAft>
              <a:buSzPts val="1300"/>
              <a:buChar char="➔"/>
            </a:pPr>
            <a:r>
              <a:rPr lang="en-IN" dirty="0"/>
              <a:t>Open Computer Vision</a:t>
            </a:r>
          </a:p>
          <a:p>
            <a:pPr marL="457200" lvl="0" indent="-311150" algn="l" rtl="0">
              <a:lnSpc>
                <a:spcPct val="150000"/>
              </a:lnSpc>
              <a:spcBef>
                <a:spcPts val="0"/>
              </a:spcBef>
              <a:spcAft>
                <a:spcPts val="0"/>
              </a:spcAft>
              <a:buSzPts val="1300"/>
              <a:buChar char="➔"/>
            </a:pPr>
            <a:r>
              <a:rPr lang="en-IN" dirty="0"/>
              <a:t>Sci-kit Learn</a:t>
            </a:r>
          </a:p>
          <a:p>
            <a:pPr marL="457200" lvl="0" indent="-311150" algn="l" rtl="0">
              <a:lnSpc>
                <a:spcPct val="150000"/>
              </a:lnSpc>
              <a:spcBef>
                <a:spcPts val="0"/>
              </a:spcBef>
              <a:spcAft>
                <a:spcPts val="0"/>
              </a:spcAft>
              <a:buSzPts val="1300"/>
              <a:buChar char="➔"/>
            </a:pPr>
            <a:r>
              <a:rPr lang="en-IN" dirty="0"/>
              <a:t>NumPy</a:t>
            </a:r>
          </a:p>
        </p:txBody>
      </p:sp>
      <p:sp>
        <p:nvSpPr>
          <p:cNvPr id="198" name="Google Shape;198;p20"/>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extLst>
      <p:ext uri="{BB962C8B-B14F-4D97-AF65-F5344CB8AC3E}">
        <p14:creationId xmlns:p14="http://schemas.microsoft.com/office/powerpoint/2010/main" val="37311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u="sng" dirty="0"/>
              <a:t>Hardware Requirements</a:t>
            </a:r>
            <a:endParaRPr u="sng" dirty="0"/>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457200" lvl="0" indent="-311150" algn="l" rtl="0">
              <a:lnSpc>
                <a:spcPct val="200000"/>
              </a:lnSpc>
              <a:spcBef>
                <a:spcPts val="0"/>
              </a:spcBef>
              <a:spcAft>
                <a:spcPts val="0"/>
              </a:spcAft>
              <a:buSzPts val="1300"/>
              <a:buChar char="➔"/>
            </a:pPr>
            <a:r>
              <a:rPr lang="en-IN" dirty="0"/>
              <a:t>System Type: </a:t>
            </a:r>
            <a:r>
              <a:rPr lang="en-IN" b="1" dirty="0"/>
              <a:t>64-bit Operating System, I3 Processor.</a:t>
            </a:r>
          </a:p>
          <a:p>
            <a:pPr marL="457200" lvl="0" indent="-311150" algn="l" rtl="0">
              <a:lnSpc>
                <a:spcPct val="200000"/>
              </a:lnSpc>
              <a:spcBef>
                <a:spcPts val="0"/>
              </a:spcBef>
              <a:spcAft>
                <a:spcPts val="0"/>
              </a:spcAft>
              <a:buSzPts val="1300"/>
              <a:buChar char="➔"/>
            </a:pPr>
            <a:r>
              <a:rPr lang="en-IN" dirty="0"/>
              <a:t>Hard Disk: 5 GB.</a:t>
            </a:r>
          </a:p>
          <a:p>
            <a:pPr marL="457200" lvl="0" indent="-311150" algn="l" rtl="0">
              <a:lnSpc>
                <a:spcPct val="200000"/>
              </a:lnSpc>
              <a:spcBef>
                <a:spcPts val="0"/>
              </a:spcBef>
              <a:spcAft>
                <a:spcPts val="0"/>
              </a:spcAft>
              <a:buSzPts val="1300"/>
              <a:buChar char="➔"/>
            </a:pPr>
            <a:r>
              <a:rPr lang="en-IN" dirty="0"/>
              <a:t>RAM : 2 GB and more.</a:t>
            </a:r>
          </a:p>
          <a:p>
            <a:pPr marL="457200" lvl="0" indent="-311150" algn="l" rtl="0">
              <a:lnSpc>
                <a:spcPct val="200000"/>
              </a:lnSpc>
              <a:spcBef>
                <a:spcPts val="0"/>
              </a:spcBef>
              <a:spcAft>
                <a:spcPts val="0"/>
              </a:spcAft>
              <a:buSzPts val="1300"/>
              <a:buChar char="➔"/>
            </a:pPr>
            <a:r>
              <a:rPr lang="en-IN" dirty="0"/>
              <a:t>3 Mega pixel Camera</a:t>
            </a:r>
          </a:p>
          <a:p>
            <a:pPr marL="457200" lvl="0" indent="-311150" algn="l" rtl="0">
              <a:lnSpc>
                <a:spcPct val="200000"/>
              </a:lnSpc>
              <a:spcBef>
                <a:spcPts val="0"/>
              </a:spcBef>
              <a:spcAft>
                <a:spcPts val="0"/>
              </a:spcAft>
              <a:buSzPts val="1300"/>
              <a:buChar char="➔"/>
            </a:pPr>
            <a:r>
              <a:rPr lang="en-IN" dirty="0"/>
              <a:t>Monitor : 15 inch VGA Colour</a:t>
            </a:r>
          </a:p>
          <a:p>
            <a:pPr marL="457200" lvl="0" indent="-311150" algn="l" rtl="0">
              <a:lnSpc>
                <a:spcPct val="200000"/>
              </a:lnSpc>
              <a:spcBef>
                <a:spcPts val="0"/>
              </a:spcBef>
              <a:spcAft>
                <a:spcPts val="0"/>
              </a:spcAft>
              <a:buSzPts val="1300"/>
              <a:buChar char="➔"/>
            </a:pPr>
            <a:r>
              <a:rPr lang="en-IN" dirty="0"/>
              <a:t>Mouse : Hp Mouse</a:t>
            </a:r>
          </a:p>
          <a:p>
            <a:pPr marL="457200" lvl="0" indent="-311150" algn="l" rtl="0">
              <a:lnSpc>
                <a:spcPct val="200000"/>
              </a:lnSpc>
              <a:spcBef>
                <a:spcPts val="0"/>
              </a:spcBef>
              <a:spcAft>
                <a:spcPts val="0"/>
              </a:spcAft>
              <a:buSzPts val="1300"/>
              <a:buChar char="➔"/>
            </a:pPr>
            <a:r>
              <a:rPr lang="en-IN" dirty="0"/>
              <a:t>Keyboard : Standard Keyboard</a:t>
            </a:r>
          </a:p>
        </p:txBody>
      </p:sp>
      <p:sp>
        <p:nvSpPr>
          <p:cNvPr id="198" name="Google Shape;198;p20"/>
          <p:cNvSpPr txBox="1"/>
          <p:nvPr/>
        </p:nvSpPr>
        <p:spPr>
          <a:xfrm>
            <a:off x="7717500" y="4743300"/>
            <a:ext cx="14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IT Department</a:t>
            </a:r>
            <a:endParaRPr>
              <a:solidFill>
                <a:schemeClr val="lt1"/>
              </a:solidFill>
              <a:latin typeface="Lato"/>
              <a:ea typeface="Lato"/>
              <a:cs typeface="Lato"/>
              <a:sym typeface="Lato"/>
            </a:endParaRPr>
          </a:p>
        </p:txBody>
      </p:sp>
    </p:spTree>
    <p:extLst>
      <p:ext uri="{BB962C8B-B14F-4D97-AF65-F5344CB8AC3E}">
        <p14:creationId xmlns:p14="http://schemas.microsoft.com/office/powerpoint/2010/main" val="785867665"/>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1955</TotalTime>
  <Words>1529</Words>
  <Application>Microsoft Office PowerPoint</Application>
  <PresentationFormat>On-screen Show (16:9)</PresentationFormat>
  <Paragraphs>169</Paragraphs>
  <Slides>37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Lato</vt:lpstr>
      <vt:lpstr>Wingdings</vt:lpstr>
      <vt:lpstr>Montserrat</vt:lpstr>
      <vt:lpstr>Arial</vt:lpstr>
      <vt:lpstr>Focus</vt:lpstr>
      <vt:lpstr>Number Plate Detection</vt:lpstr>
      <vt:lpstr>ABSTRACT</vt:lpstr>
      <vt:lpstr>INTRODUCTION</vt:lpstr>
      <vt:lpstr>EXISTING SYSTEM</vt:lpstr>
      <vt:lpstr>DRAWBACKS OF EXISTING SYSTEM</vt:lpstr>
      <vt:lpstr>PROPOSED SYSTEM</vt:lpstr>
      <vt:lpstr>Advantages of Proposed System</vt:lpstr>
      <vt:lpstr>Software Requirements</vt:lpstr>
      <vt:lpstr>Hardware Requirements</vt:lpstr>
      <vt:lpstr>Functional  Requirements</vt:lpstr>
      <vt:lpstr>Non-Functional requirements</vt:lpstr>
      <vt:lpstr>System Architecture</vt:lpstr>
      <vt:lpstr>UNIFIED MODELING LANGUAGE DIAGRAMS</vt:lpstr>
      <vt:lpstr>USE CASE DIAGRAM</vt:lpstr>
      <vt:lpstr>CLASS DIAGRAM</vt:lpstr>
      <vt:lpstr>SEQUENCE DIAGRAM</vt:lpstr>
      <vt:lpstr>COLLABRATION DIAGRAM</vt:lpstr>
      <vt:lpstr>DEPLOYMENT DIAGRAM</vt:lpstr>
      <vt:lpstr>ACTIVITY DIAGRAM</vt:lpstr>
      <vt:lpstr>STATE CHART DIAGRAM</vt:lpstr>
      <vt:lpstr>Test Screen </vt:lpstr>
      <vt:lpstr>USER INTERFACE</vt:lpstr>
      <vt:lpstr>USER INTERFACE</vt:lpstr>
      <vt:lpstr>USER INTERFACE</vt:lpstr>
      <vt:lpstr>Test Cases</vt:lpstr>
      <vt:lpstr>PowerPoint Presentation</vt:lpstr>
      <vt:lpstr>Segmentation/ Detection of Characters</vt:lpstr>
      <vt:lpstr>RESULT SCREEN</vt:lpstr>
      <vt:lpstr>Original Image to GrayScale Image</vt:lpstr>
      <vt:lpstr>Gray-Scale Image to Edges Detection</vt:lpstr>
      <vt:lpstr>Flow Chart </vt:lpstr>
      <vt:lpstr>Training Dataset and Process</vt:lpstr>
      <vt:lpstr>Few examples of the elements classifications</vt:lpstr>
      <vt:lpstr>Conclusions </vt:lpstr>
      <vt:lpstr>Future Enhancement </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Plate Detection</dc:title>
  <dc:creator>Mohammed Omair Mohiuddin</dc:creator>
  <cp:lastModifiedBy>Ashwin Tarun</cp:lastModifiedBy>
  <cp:revision>50</cp:revision>
  <dcterms:modified xsi:type="dcterms:W3CDTF">2023-05-17T15:42:32Z</dcterms:modified>
</cp:coreProperties>
</file>